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Helvetica Neue" panose="020B0604020202020204" charset="0"/>
      <p:regular r:id="rId22"/>
      <p:bold r:id="rId23"/>
      <p:italic r:id="rId24"/>
      <p:boldItalic r:id="rId25"/>
    </p:embeddedFont>
    <p:embeddedFont>
      <p:font typeface="Montserrat" panose="00000500000000000000" pitchFamily="2" charset="0"/>
      <p:regular r:id="rId26"/>
      <p:bold r:id="rId27"/>
      <p:boldItalic r:id="rId28"/>
    </p:embeddedFont>
    <p:embeddedFont>
      <p:font typeface="Poppins" panose="00000500000000000000" pitchFamily="2" charset="0"/>
      <p:regular r:id="rId29"/>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8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f240d18959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2f240d18959_0_7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240d18959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2f240d18959_0_4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f240d18959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2f240d18959_0_4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f240d18959_0_5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g2f240d18959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f240d1895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g2f240d189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f240d1895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g2f240d1895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f240d189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f240d189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f240d1895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f240d189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f240d18959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f240d1895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f240d18959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f240d1895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f240d18959_0_7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f240d18959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f240d18959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g2f240d18959_0_5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f240d1895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2f240d18959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f240d1895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2f240d18959_0_1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f240d1895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f240d18959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240d1895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2f240d18959_0_2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f240d18959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2f240d18959_0_2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f240d18959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2f240d18959_0_3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f240d18959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2f240d18959_0_4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3"/>
          <p:cNvGrpSpPr/>
          <p:nvPr/>
        </p:nvGrpSpPr>
        <p:grpSpPr>
          <a:xfrm>
            <a:off x="-31" y="0"/>
            <a:ext cx="9144300" cy="3213469"/>
            <a:chOff x="0" y="0"/>
            <a:chExt cx="4816592" cy="1692636"/>
          </a:xfrm>
        </p:grpSpPr>
        <p:sp>
          <p:nvSpPr>
            <p:cNvPr id="55" name="Google Shape;55;p13"/>
            <p:cNvSpPr/>
            <p:nvPr/>
          </p:nvSpPr>
          <p:spPr>
            <a:xfrm>
              <a:off x="0" y="0"/>
              <a:ext cx="4816592" cy="1692636"/>
            </a:xfrm>
            <a:custGeom>
              <a:avLst/>
              <a:gdLst/>
              <a:ahLst/>
              <a:cxnLst/>
              <a:rect l="l" t="t" r="r" b="b"/>
              <a:pathLst>
                <a:path w="4816592" h="1692636" extrusionOk="0">
                  <a:moveTo>
                    <a:pt x="0" y="0"/>
                  </a:moveTo>
                  <a:lnTo>
                    <a:pt x="4816592" y="0"/>
                  </a:lnTo>
                  <a:lnTo>
                    <a:pt x="4816592" y="1692636"/>
                  </a:lnTo>
                  <a:lnTo>
                    <a:pt x="0" y="1692636"/>
                  </a:lnTo>
                  <a:close/>
                </a:path>
              </a:pathLst>
            </a:custGeom>
            <a:solidFill>
              <a:srgbClr val="2CCCD3"/>
            </a:solidFill>
            <a:ln>
              <a:noFill/>
            </a:ln>
          </p:spPr>
          <p:txBody>
            <a:bodyPr/>
            <a:lstStyle/>
            <a:p>
              <a:endParaRPr lang="en-GB"/>
            </a:p>
          </p:txBody>
        </p:sp>
        <p:sp>
          <p:nvSpPr>
            <p:cNvPr id="56" name="Google Shape;56;p13"/>
            <p:cNvSpPr txBox="1"/>
            <p:nvPr/>
          </p:nvSpPr>
          <p:spPr>
            <a:xfrm>
              <a:off x="0" y="38100"/>
              <a:ext cx="4816500" cy="1654500"/>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7" name="Google Shape;57;p13"/>
          <p:cNvSpPr/>
          <p:nvPr/>
        </p:nvSpPr>
        <p:spPr>
          <a:xfrm>
            <a:off x="415122" y="3801064"/>
            <a:ext cx="1987008" cy="828086"/>
          </a:xfrm>
          <a:custGeom>
            <a:avLst/>
            <a:gdLst/>
            <a:ahLst/>
            <a:cxnLst/>
            <a:rect l="l" t="t" r="r" b="b"/>
            <a:pathLst>
              <a:path w="3974016" h="1656171" extrusionOk="0">
                <a:moveTo>
                  <a:pt x="0" y="0"/>
                </a:moveTo>
                <a:lnTo>
                  <a:pt x="3974016" y="0"/>
                </a:lnTo>
                <a:lnTo>
                  <a:pt x="3974016" y="1656171"/>
                </a:lnTo>
                <a:lnTo>
                  <a:pt x="0" y="1656171"/>
                </a:lnTo>
                <a:lnTo>
                  <a:pt x="0" y="0"/>
                </a:lnTo>
                <a:close/>
              </a:path>
            </a:pathLst>
          </a:custGeom>
          <a:blipFill rotWithShape="1">
            <a:blip r:embed="rId3">
              <a:alphaModFix/>
            </a:blip>
            <a:stretch>
              <a:fillRect/>
            </a:stretch>
          </a:blipFill>
          <a:ln>
            <a:noFill/>
          </a:ln>
        </p:spPr>
        <p:txBody>
          <a:bodyPr/>
          <a:lstStyle/>
          <a:p>
            <a:endParaRPr lang="en-GB"/>
          </a:p>
        </p:txBody>
      </p:sp>
      <p:sp>
        <p:nvSpPr>
          <p:cNvPr id="58" name="Google Shape;58;p13"/>
          <p:cNvSpPr/>
          <p:nvPr/>
        </p:nvSpPr>
        <p:spPr>
          <a:xfrm>
            <a:off x="5734102" y="1241000"/>
            <a:ext cx="2903300" cy="3435858"/>
          </a:xfrm>
          <a:custGeom>
            <a:avLst/>
            <a:gdLst/>
            <a:ahLst/>
            <a:cxnLst/>
            <a:rect l="l" t="t" r="r" b="b"/>
            <a:pathLst>
              <a:path w="6954012" h="8229600" extrusionOk="0">
                <a:moveTo>
                  <a:pt x="0" y="0"/>
                </a:moveTo>
                <a:lnTo>
                  <a:pt x="6954012" y="0"/>
                </a:lnTo>
                <a:lnTo>
                  <a:pt x="6954012" y="8229600"/>
                </a:lnTo>
                <a:lnTo>
                  <a:pt x="0" y="8229600"/>
                </a:lnTo>
                <a:lnTo>
                  <a:pt x="0" y="0"/>
                </a:lnTo>
                <a:close/>
              </a:path>
            </a:pathLst>
          </a:custGeom>
          <a:blipFill rotWithShape="1">
            <a:blip r:embed="rId4">
              <a:alphaModFix/>
            </a:blip>
            <a:stretch>
              <a:fillRect/>
            </a:stretch>
          </a:blipFill>
          <a:ln>
            <a:noFill/>
          </a:ln>
        </p:spPr>
        <p:txBody>
          <a:bodyPr/>
          <a:lstStyle/>
          <a:p>
            <a:endParaRPr lang="en-GB"/>
          </a:p>
        </p:txBody>
      </p:sp>
      <p:sp>
        <p:nvSpPr>
          <p:cNvPr id="59" name="Google Shape;59;p13"/>
          <p:cNvSpPr/>
          <p:nvPr/>
        </p:nvSpPr>
        <p:spPr>
          <a:xfrm>
            <a:off x="2851935" y="3543874"/>
            <a:ext cx="1900589" cy="1215761"/>
          </a:xfrm>
          <a:custGeom>
            <a:avLst/>
            <a:gdLst/>
            <a:ahLst/>
            <a:cxnLst/>
            <a:rect l="l" t="t" r="r" b="b"/>
            <a:pathLst>
              <a:path w="3801178" h="2431523" extrusionOk="0">
                <a:moveTo>
                  <a:pt x="0" y="0"/>
                </a:moveTo>
                <a:lnTo>
                  <a:pt x="3801178" y="0"/>
                </a:lnTo>
                <a:lnTo>
                  <a:pt x="3801178" y="2431522"/>
                </a:lnTo>
                <a:lnTo>
                  <a:pt x="0" y="2431522"/>
                </a:lnTo>
                <a:lnTo>
                  <a:pt x="0" y="0"/>
                </a:lnTo>
                <a:close/>
              </a:path>
            </a:pathLst>
          </a:custGeom>
          <a:blipFill rotWithShape="1">
            <a:blip r:embed="rId5">
              <a:alphaModFix/>
            </a:blip>
            <a:stretch>
              <a:fillRect/>
            </a:stretch>
          </a:blipFill>
          <a:ln>
            <a:noFill/>
          </a:ln>
        </p:spPr>
        <p:txBody>
          <a:bodyPr/>
          <a:lstStyle/>
          <a:p>
            <a:endParaRPr lang="en-GB"/>
          </a:p>
        </p:txBody>
      </p:sp>
      <p:sp>
        <p:nvSpPr>
          <p:cNvPr id="60" name="Google Shape;60;p13"/>
          <p:cNvSpPr txBox="1"/>
          <p:nvPr/>
        </p:nvSpPr>
        <p:spPr>
          <a:xfrm>
            <a:off x="134550" y="226775"/>
            <a:ext cx="6087600" cy="153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5000" b="1">
                <a:solidFill>
                  <a:srgbClr val="FFFFFF"/>
                </a:solidFill>
                <a:latin typeface="Montserrat"/>
                <a:ea typeface="Montserrat"/>
                <a:cs typeface="Montserrat"/>
                <a:sym typeface="Montserrat"/>
              </a:rPr>
              <a:t>Putting People at the Heart Forum </a:t>
            </a:r>
            <a:endParaRPr sz="300"/>
          </a:p>
        </p:txBody>
      </p:sp>
      <p:sp>
        <p:nvSpPr>
          <p:cNvPr id="61" name="Google Shape;61;p13"/>
          <p:cNvSpPr txBox="1"/>
          <p:nvPr/>
        </p:nvSpPr>
        <p:spPr>
          <a:xfrm>
            <a:off x="1252965" y="1900348"/>
            <a:ext cx="3196500" cy="3078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b="1">
                <a:latin typeface="Poppins"/>
                <a:ea typeface="Poppins"/>
                <a:cs typeface="Poppins"/>
                <a:sym typeface="Poppins"/>
              </a:rPr>
              <a:t>13th August</a:t>
            </a:r>
            <a:r>
              <a:rPr lang="en" sz="2000" b="1" i="0" u="none" strike="noStrike" cap="none">
                <a:solidFill>
                  <a:srgbClr val="000000"/>
                </a:solidFill>
                <a:latin typeface="Poppins"/>
                <a:ea typeface="Poppins"/>
                <a:cs typeface="Poppins"/>
                <a:sym typeface="Poppins"/>
              </a:rPr>
              <a:t> 2024</a:t>
            </a:r>
            <a:endParaRPr sz="700"/>
          </a:p>
        </p:txBody>
      </p:sp>
      <p:sp>
        <p:nvSpPr>
          <p:cNvPr id="62" name="Google Shape;62;p13"/>
          <p:cNvSpPr txBox="1"/>
          <p:nvPr/>
        </p:nvSpPr>
        <p:spPr>
          <a:xfrm>
            <a:off x="263754" y="2485618"/>
            <a:ext cx="5249700" cy="338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 sz="2200" b="1">
                <a:latin typeface="Poppins"/>
                <a:ea typeface="Poppins"/>
                <a:cs typeface="Poppins"/>
                <a:sym typeface="Poppins"/>
              </a:rPr>
              <a:t>Feedback from June and July…</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2"/>
          <p:cNvSpPr/>
          <p:nvPr/>
        </p:nvSpPr>
        <p:spPr>
          <a:xfrm>
            <a:off x="-1815804" y="676978"/>
            <a:ext cx="12244173" cy="5907813"/>
          </a:xfrm>
          <a:custGeom>
            <a:avLst/>
            <a:gdLst/>
            <a:ahLst/>
            <a:cxnLst/>
            <a:rect l="l" t="t" r="r" b="b"/>
            <a:pathLst>
              <a:path w="24488345" h="11815626" extrusionOk="0">
                <a:moveTo>
                  <a:pt x="0" y="0"/>
                </a:moveTo>
                <a:lnTo>
                  <a:pt x="24488345" y="0"/>
                </a:lnTo>
                <a:lnTo>
                  <a:pt x="24488345" y="11815626"/>
                </a:lnTo>
                <a:lnTo>
                  <a:pt x="0" y="11815626"/>
                </a:lnTo>
                <a:lnTo>
                  <a:pt x="0" y="0"/>
                </a:lnTo>
                <a:close/>
              </a:path>
            </a:pathLst>
          </a:custGeom>
          <a:blipFill rotWithShape="1">
            <a:blip r:embed="rId3">
              <a:alphaModFix amt="29000"/>
            </a:blip>
            <a:stretch>
              <a:fillRect/>
            </a:stretch>
          </a:blipFill>
          <a:ln>
            <a:noFill/>
          </a:ln>
        </p:spPr>
        <p:txBody>
          <a:bodyPr/>
          <a:lstStyle/>
          <a:p>
            <a:endParaRPr lang="en-GB"/>
          </a:p>
        </p:txBody>
      </p:sp>
      <p:grpSp>
        <p:nvGrpSpPr>
          <p:cNvPr id="329" name="Google Shape;329;p22"/>
          <p:cNvGrpSpPr/>
          <p:nvPr/>
        </p:nvGrpSpPr>
        <p:grpSpPr>
          <a:xfrm>
            <a:off x="0" y="-136243"/>
            <a:ext cx="10613813" cy="813317"/>
            <a:chOff x="0" y="-57150"/>
            <a:chExt cx="5590631" cy="428400"/>
          </a:xfrm>
        </p:grpSpPr>
        <p:sp>
          <p:nvSpPr>
            <p:cNvPr id="330" name="Google Shape;330;p22"/>
            <p:cNvSpPr/>
            <p:nvPr/>
          </p:nvSpPr>
          <p:spPr>
            <a:xfrm>
              <a:off x="0" y="0"/>
              <a:ext cx="5590631" cy="371211"/>
            </a:xfrm>
            <a:custGeom>
              <a:avLst/>
              <a:gdLst/>
              <a:ahLst/>
              <a:cxnLst/>
              <a:rect l="l" t="t" r="r" b="b"/>
              <a:pathLst>
                <a:path w="5590631" h="371211" extrusionOk="0">
                  <a:moveTo>
                    <a:pt x="0" y="0"/>
                  </a:moveTo>
                  <a:lnTo>
                    <a:pt x="5590631" y="0"/>
                  </a:lnTo>
                  <a:lnTo>
                    <a:pt x="5590631" y="371211"/>
                  </a:lnTo>
                  <a:lnTo>
                    <a:pt x="0" y="371211"/>
                  </a:lnTo>
                  <a:close/>
                </a:path>
              </a:pathLst>
            </a:custGeom>
            <a:solidFill>
              <a:srgbClr val="E1EBED"/>
            </a:solidFill>
            <a:ln>
              <a:noFill/>
            </a:ln>
          </p:spPr>
          <p:txBody>
            <a:bodyPr/>
            <a:lstStyle/>
            <a:p>
              <a:endParaRPr lang="en-GB"/>
            </a:p>
          </p:txBody>
        </p:sp>
        <p:sp>
          <p:nvSpPr>
            <p:cNvPr id="331" name="Google Shape;331;p22"/>
            <p:cNvSpPr txBox="1"/>
            <p:nvPr/>
          </p:nvSpPr>
          <p:spPr>
            <a:xfrm>
              <a:off x="0" y="-57150"/>
              <a:ext cx="5590500" cy="4284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32" name="Google Shape;332;p22"/>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4">
              <a:alphaModFix/>
            </a:blip>
            <a:stretch>
              <a:fillRect b="-2539"/>
            </a:stretch>
          </a:blipFill>
          <a:ln>
            <a:noFill/>
          </a:ln>
        </p:spPr>
        <p:txBody>
          <a:bodyPr/>
          <a:lstStyle/>
          <a:p>
            <a:endParaRPr lang="en-GB"/>
          </a:p>
        </p:txBody>
      </p:sp>
      <p:grpSp>
        <p:nvGrpSpPr>
          <p:cNvPr id="333" name="Google Shape;333;p22"/>
          <p:cNvGrpSpPr/>
          <p:nvPr/>
        </p:nvGrpSpPr>
        <p:grpSpPr>
          <a:xfrm>
            <a:off x="-514390" y="4635536"/>
            <a:ext cx="10613813" cy="907455"/>
            <a:chOff x="0" y="-57150"/>
            <a:chExt cx="5590631" cy="477985"/>
          </a:xfrm>
        </p:grpSpPr>
        <p:sp>
          <p:nvSpPr>
            <p:cNvPr id="334" name="Google Shape;334;p22"/>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335" name="Google Shape;335;p22"/>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36" name="Google Shape;336;p22"/>
          <p:cNvSpPr txBox="1"/>
          <p:nvPr/>
        </p:nvSpPr>
        <p:spPr>
          <a:xfrm>
            <a:off x="236335" y="221615"/>
            <a:ext cx="6527400" cy="27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 sz="1800" b="1" i="0" u="none" strike="noStrike" cap="none">
                <a:solidFill>
                  <a:srgbClr val="000000"/>
                </a:solidFill>
                <a:latin typeface="Poppins"/>
                <a:ea typeface="Poppins"/>
                <a:cs typeface="Poppins"/>
                <a:sym typeface="Poppins"/>
              </a:rPr>
              <a:t>FINAL REFLECTIONS</a:t>
            </a:r>
            <a:endParaRPr sz="700"/>
          </a:p>
        </p:txBody>
      </p:sp>
      <p:sp>
        <p:nvSpPr>
          <p:cNvPr id="337" name="Google Shape;337;p22"/>
          <p:cNvSpPr txBox="1"/>
          <p:nvPr/>
        </p:nvSpPr>
        <p:spPr>
          <a:xfrm>
            <a:off x="236335" y="808550"/>
            <a:ext cx="7470900" cy="3795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 If used in the right way and at the right time, AI can be helpful and has potential </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Alexa reminders/notifications for a person who accesses care and support, identifying risks and preventing risks, having conversations with people, reducing delays, communication through pictures, helping with decision making, potentially cutting costs in the long run, helping with language barrier.</a:t>
            </a:r>
            <a:endParaRPr sz="800"/>
          </a:p>
          <a:p>
            <a:pPr marL="0" marR="0" lvl="0" indent="0" algn="l" rtl="0">
              <a:lnSpc>
                <a:spcPct val="115000"/>
              </a:lnSpc>
              <a:spcBef>
                <a:spcPts val="0"/>
              </a:spcBef>
              <a:spcAft>
                <a:spcPts val="0"/>
              </a:spcAft>
              <a:buNone/>
            </a:pPr>
            <a:endParaRPr sz="1200" b="0" i="0" u="none" strike="noStrike" cap="none">
              <a:solidFill>
                <a:srgbClr val="000000"/>
              </a:solidFill>
              <a:latin typeface="Poppins"/>
              <a:ea typeface="Poppins"/>
              <a:cs typeface="Poppins"/>
              <a:sym typeface="Poppins"/>
            </a:endParaRPr>
          </a:p>
          <a:p>
            <a:pPr marL="0" marR="0" lvl="0" indent="0" algn="l"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AI needs to be trusted and the risks explained</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We expect a lot more from machines than we do of ourselves.</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The level of complexity is often underestimated and therefore, the wheels fall off</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Good tool but can’t replace everything.</a:t>
            </a:r>
            <a:endParaRPr sz="800"/>
          </a:p>
          <a:p>
            <a:pPr marL="0" marR="0" lvl="0" indent="0" algn="l" rtl="0">
              <a:lnSpc>
                <a:spcPct val="115000"/>
              </a:lnSpc>
              <a:spcBef>
                <a:spcPts val="0"/>
              </a:spcBef>
              <a:spcAft>
                <a:spcPts val="0"/>
              </a:spcAft>
              <a:buNone/>
            </a:pPr>
            <a:endParaRPr sz="1200" b="0" i="0" u="none" strike="noStrike" cap="none">
              <a:solidFill>
                <a:srgbClr val="000000"/>
              </a:solidFill>
              <a:latin typeface="Poppins"/>
              <a:ea typeface="Poppins"/>
              <a:cs typeface="Poppins"/>
              <a:sym typeface="Poppins"/>
            </a:endParaRPr>
          </a:p>
          <a:p>
            <a:pPr marL="0" marR="0" lvl="0" indent="0" algn="l"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Should be coproduced by the people who will be impacted by it</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People’s wellbeing needs to be considered.</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Money and resources need to be put into the right places to achieve better outcomes for the people we serve.</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There needs to be openness in what’s being offered and why and how it works.</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Everything should be considered in partnership such as across health and the social care landscape.</a:t>
            </a:r>
            <a:endParaRPr sz="800"/>
          </a:p>
        </p:txBody>
      </p:sp>
      <p:sp>
        <p:nvSpPr>
          <p:cNvPr id="338" name="Google Shape;338;p22"/>
          <p:cNvSpPr txBox="1"/>
          <p:nvPr/>
        </p:nvSpPr>
        <p:spPr>
          <a:xfrm>
            <a:off x="3705864" y="638878"/>
            <a:ext cx="4284900" cy="138600"/>
          </a:xfrm>
          <a:prstGeom prst="rect">
            <a:avLst/>
          </a:prstGeom>
          <a:noFill/>
          <a:ln>
            <a:noFill/>
          </a:ln>
        </p:spPr>
        <p:txBody>
          <a:bodyPr spcFirstLastPara="1" wrap="square" lIns="0" tIns="0" rIns="0" bIns="0" anchor="t" anchorCtr="0">
            <a:spAutoFit/>
          </a:bodyPr>
          <a:lstStyle/>
          <a:p>
            <a:pPr marL="0" marR="0" lvl="0" indent="0" algn="l" rtl="0">
              <a:lnSpc>
                <a:spcPct val="1538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sp>
        <p:nvSpPr>
          <p:cNvPr id="339" name="Google Shape;339;p22"/>
          <p:cNvSpPr/>
          <p:nvPr/>
        </p:nvSpPr>
        <p:spPr>
          <a:xfrm>
            <a:off x="8130639" y="617938"/>
            <a:ext cx="998022" cy="1040835"/>
          </a:xfrm>
          <a:custGeom>
            <a:avLst/>
            <a:gdLst/>
            <a:ahLst/>
            <a:cxnLst/>
            <a:rect l="l" t="t" r="r" b="b"/>
            <a:pathLst>
              <a:path w="1996044" h="2081669" extrusionOk="0">
                <a:moveTo>
                  <a:pt x="0" y="0"/>
                </a:moveTo>
                <a:lnTo>
                  <a:pt x="1996044" y="0"/>
                </a:lnTo>
                <a:lnTo>
                  <a:pt x="1996044" y="2081670"/>
                </a:lnTo>
                <a:lnTo>
                  <a:pt x="0" y="2081670"/>
                </a:lnTo>
                <a:lnTo>
                  <a:pt x="0" y="0"/>
                </a:lnTo>
                <a:close/>
              </a:path>
            </a:pathLst>
          </a:custGeom>
          <a:blipFill rotWithShape="1">
            <a:blip r:embed="rId5">
              <a:alphaModFix/>
            </a:blip>
            <a:stretch>
              <a:fillRect t="-6659" b="-6659"/>
            </a:stretch>
          </a:blipFill>
          <a:ln>
            <a:noFill/>
          </a:ln>
        </p:spPr>
        <p:txBody>
          <a:bodyPr/>
          <a:lstStyle/>
          <a:p>
            <a:endParaRPr lang="en-GB"/>
          </a:p>
        </p:txBody>
      </p:sp>
      <p:sp>
        <p:nvSpPr>
          <p:cNvPr id="340" name="Google Shape;340;p22"/>
          <p:cNvSpPr/>
          <p:nvPr/>
        </p:nvSpPr>
        <p:spPr>
          <a:xfrm>
            <a:off x="8145978" y="2680987"/>
            <a:ext cx="998022" cy="1040834"/>
          </a:xfrm>
          <a:custGeom>
            <a:avLst/>
            <a:gdLst/>
            <a:ahLst/>
            <a:cxnLst/>
            <a:rect l="l" t="t" r="r" b="b"/>
            <a:pathLst>
              <a:path w="1996044" h="2081669" extrusionOk="0">
                <a:moveTo>
                  <a:pt x="0" y="0"/>
                </a:moveTo>
                <a:lnTo>
                  <a:pt x="1996044" y="0"/>
                </a:lnTo>
                <a:lnTo>
                  <a:pt x="1996044" y="2081669"/>
                </a:lnTo>
                <a:lnTo>
                  <a:pt x="0" y="2081669"/>
                </a:lnTo>
                <a:lnTo>
                  <a:pt x="0" y="0"/>
                </a:lnTo>
                <a:close/>
              </a:path>
            </a:pathLst>
          </a:custGeom>
          <a:blipFill rotWithShape="1">
            <a:blip r:embed="rId5">
              <a:alphaModFix/>
            </a:blip>
            <a:stretch>
              <a:fillRect t="-6659" b="-6659"/>
            </a:stretch>
          </a:blipFill>
          <a:ln>
            <a:noFill/>
          </a:ln>
        </p:spPr>
        <p:txBody>
          <a:bodyPr/>
          <a:lstStyle/>
          <a:p>
            <a:endParaRPr lang="en-GB"/>
          </a:p>
        </p:txBody>
      </p:sp>
      <p:sp>
        <p:nvSpPr>
          <p:cNvPr id="341" name="Google Shape;341;p22"/>
          <p:cNvSpPr/>
          <p:nvPr/>
        </p:nvSpPr>
        <p:spPr>
          <a:xfrm>
            <a:off x="8130639" y="1640152"/>
            <a:ext cx="998022" cy="1040834"/>
          </a:xfrm>
          <a:custGeom>
            <a:avLst/>
            <a:gdLst/>
            <a:ahLst/>
            <a:cxnLst/>
            <a:rect l="l" t="t" r="r" b="b"/>
            <a:pathLst>
              <a:path w="1996044" h="2081669" extrusionOk="0">
                <a:moveTo>
                  <a:pt x="0" y="0"/>
                </a:moveTo>
                <a:lnTo>
                  <a:pt x="1996044" y="0"/>
                </a:lnTo>
                <a:lnTo>
                  <a:pt x="1996044" y="2081670"/>
                </a:lnTo>
                <a:lnTo>
                  <a:pt x="0" y="2081670"/>
                </a:lnTo>
                <a:lnTo>
                  <a:pt x="0" y="0"/>
                </a:lnTo>
                <a:close/>
              </a:path>
            </a:pathLst>
          </a:custGeom>
          <a:blipFill rotWithShape="1">
            <a:blip r:embed="rId5">
              <a:alphaModFix/>
            </a:blip>
            <a:stretch>
              <a:fillRect t="-6659" b="-6659"/>
            </a:stretch>
          </a:blipFill>
          <a:ln>
            <a:noFill/>
          </a:ln>
        </p:spPr>
        <p:txBody>
          <a:bodyPr/>
          <a:lstStyle/>
          <a:p>
            <a:endParaRPr lang="en-GB"/>
          </a:p>
        </p:txBody>
      </p:sp>
      <p:sp>
        <p:nvSpPr>
          <p:cNvPr id="342" name="Google Shape;342;p22"/>
          <p:cNvSpPr/>
          <p:nvPr/>
        </p:nvSpPr>
        <p:spPr>
          <a:xfrm>
            <a:off x="8130639" y="3703200"/>
            <a:ext cx="998022" cy="1040835"/>
          </a:xfrm>
          <a:custGeom>
            <a:avLst/>
            <a:gdLst/>
            <a:ahLst/>
            <a:cxnLst/>
            <a:rect l="l" t="t" r="r" b="b"/>
            <a:pathLst>
              <a:path w="1996044" h="2081669" extrusionOk="0">
                <a:moveTo>
                  <a:pt x="0" y="0"/>
                </a:moveTo>
                <a:lnTo>
                  <a:pt x="1996044" y="0"/>
                </a:lnTo>
                <a:lnTo>
                  <a:pt x="1996044" y="2081669"/>
                </a:lnTo>
                <a:lnTo>
                  <a:pt x="0" y="2081669"/>
                </a:lnTo>
                <a:lnTo>
                  <a:pt x="0" y="0"/>
                </a:lnTo>
                <a:close/>
              </a:path>
            </a:pathLst>
          </a:custGeom>
          <a:blipFill rotWithShape="1">
            <a:blip r:embed="rId5">
              <a:alphaModFix/>
            </a:blip>
            <a:stretch>
              <a:fillRect t="-6659" b="-6659"/>
            </a:stretch>
          </a:blipFill>
          <a:ln>
            <a:noFill/>
          </a:ln>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Google Shape;347;p23"/>
          <p:cNvGrpSpPr/>
          <p:nvPr/>
        </p:nvGrpSpPr>
        <p:grpSpPr>
          <a:xfrm>
            <a:off x="0" y="-113788"/>
            <a:ext cx="10613813" cy="907455"/>
            <a:chOff x="0" y="-57150"/>
            <a:chExt cx="5590631" cy="477985"/>
          </a:xfrm>
        </p:grpSpPr>
        <p:sp>
          <p:nvSpPr>
            <p:cNvPr id="348" name="Google Shape;348;p23"/>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349" name="Google Shape;349;p23"/>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50" name="Google Shape;350;p23"/>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3">
              <a:alphaModFix/>
            </a:blip>
            <a:stretch>
              <a:fillRect b="-2539"/>
            </a:stretch>
          </a:blipFill>
          <a:ln>
            <a:noFill/>
          </a:ln>
        </p:spPr>
        <p:txBody>
          <a:bodyPr/>
          <a:lstStyle/>
          <a:p>
            <a:endParaRPr lang="en-GB"/>
          </a:p>
        </p:txBody>
      </p:sp>
      <p:grpSp>
        <p:nvGrpSpPr>
          <p:cNvPr id="351" name="Google Shape;351;p23"/>
          <p:cNvGrpSpPr/>
          <p:nvPr/>
        </p:nvGrpSpPr>
        <p:grpSpPr>
          <a:xfrm>
            <a:off x="-514390" y="4635536"/>
            <a:ext cx="10613813" cy="907455"/>
            <a:chOff x="0" y="-57150"/>
            <a:chExt cx="5590631" cy="477985"/>
          </a:xfrm>
        </p:grpSpPr>
        <p:sp>
          <p:nvSpPr>
            <p:cNvPr id="352" name="Google Shape;352;p23"/>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353" name="Google Shape;353;p23"/>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54" name="Google Shape;354;p23"/>
          <p:cNvSpPr/>
          <p:nvPr/>
        </p:nvSpPr>
        <p:spPr>
          <a:xfrm>
            <a:off x="23567" y="866088"/>
            <a:ext cx="1863304" cy="2791466"/>
          </a:xfrm>
          <a:custGeom>
            <a:avLst/>
            <a:gdLst/>
            <a:ahLst/>
            <a:cxnLst/>
            <a:rect l="l" t="t" r="r" b="b"/>
            <a:pathLst>
              <a:path w="3726607" h="5582932" extrusionOk="0">
                <a:moveTo>
                  <a:pt x="0" y="0"/>
                </a:moveTo>
                <a:lnTo>
                  <a:pt x="3726607" y="0"/>
                </a:lnTo>
                <a:lnTo>
                  <a:pt x="3726607" y="5582932"/>
                </a:lnTo>
                <a:lnTo>
                  <a:pt x="0" y="5582932"/>
                </a:lnTo>
                <a:lnTo>
                  <a:pt x="0" y="0"/>
                </a:lnTo>
                <a:close/>
              </a:path>
            </a:pathLst>
          </a:custGeom>
          <a:blipFill rotWithShape="1">
            <a:blip r:embed="rId4">
              <a:alphaModFix amt="34000"/>
            </a:blip>
            <a:stretch>
              <a:fillRect/>
            </a:stretch>
          </a:blipFill>
          <a:ln>
            <a:noFill/>
          </a:ln>
        </p:spPr>
        <p:txBody>
          <a:bodyPr/>
          <a:lstStyle/>
          <a:p>
            <a:endParaRPr lang="en-GB"/>
          </a:p>
        </p:txBody>
      </p:sp>
      <p:sp>
        <p:nvSpPr>
          <p:cNvPr id="355" name="Google Shape;355;p23"/>
          <p:cNvSpPr/>
          <p:nvPr/>
        </p:nvSpPr>
        <p:spPr>
          <a:xfrm>
            <a:off x="7252746" y="1774959"/>
            <a:ext cx="1789973" cy="2692168"/>
          </a:xfrm>
          <a:custGeom>
            <a:avLst/>
            <a:gdLst/>
            <a:ahLst/>
            <a:cxnLst/>
            <a:rect l="l" t="t" r="r" b="b"/>
            <a:pathLst>
              <a:path w="3579945" h="5384336" extrusionOk="0">
                <a:moveTo>
                  <a:pt x="0" y="0"/>
                </a:moveTo>
                <a:lnTo>
                  <a:pt x="3579945" y="0"/>
                </a:lnTo>
                <a:lnTo>
                  <a:pt x="3579945" y="5384336"/>
                </a:lnTo>
                <a:lnTo>
                  <a:pt x="0" y="5384336"/>
                </a:lnTo>
                <a:lnTo>
                  <a:pt x="0" y="0"/>
                </a:lnTo>
                <a:close/>
              </a:path>
            </a:pathLst>
          </a:custGeom>
          <a:blipFill rotWithShape="1">
            <a:blip r:embed="rId5">
              <a:alphaModFix amt="37000"/>
            </a:blip>
            <a:stretch>
              <a:fillRect/>
            </a:stretch>
          </a:blipFill>
          <a:ln>
            <a:noFill/>
          </a:ln>
        </p:spPr>
        <p:txBody>
          <a:bodyPr/>
          <a:lstStyle/>
          <a:p>
            <a:endParaRPr lang="en-GB"/>
          </a:p>
        </p:txBody>
      </p:sp>
      <p:sp>
        <p:nvSpPr>
          <p:cNvPr id="356" name="Google Shape;356;p23"/>
          <p:cNvSpPr txBox="1"/>
          <p:nvPr/>
        </p:nvSpPr>
        <p:spPr>
          <a:xfrm>
            <a:off x="200985" y="233145"/>
            <a:ext cx="6527400" cy="27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 sz="1800" b="1" i="0" u="none" strike="noStrike" cap="none">
                <a:solidFill>
                  <a:srgbClr val="000000"/>
                </a:solidFill>
                <a:latin typeface="Poppins"/>
                <a:ea typeface="Poppins"/>
                <a:cs typeface="Poppins"/>
                <a:sym typeface="Poppins"/>
              </a:rPr>
              <a:t>QUESTIONS FOR FUTURE SESSIONS</a:t>
            </a:r>
            <a:endParaRPr sz="700"/>
          </a:p>
        </p:txBody>
      </p:sp>
      <p:sp>
        <p:nvSpPr>
          <p:cNvPr id="357" name="Google Shape;357;p23"/>
          <p:cNvSpPr txBox="1"/>
          <p:nvPr/>
        </p:nvSpPr>
        <p:spPr>
          <a:xfrm>
            <a:off x="2968000" y="2312650"/>
            <a:ext cx="4518600" cy="200100"/>
          </a:xfrm>
          <a:prstGeom prst="rect">
            <a:avLst/>
          </a:prstGeom>
          <a:noFill/>
          <a:ln>
            <a:noFill/>
          </a:ln>
        </p:spPr>
        <p:txBody>
          <a:bodyPr spcFirstLastPara="1" wrap="square" lIns="0" tIns="0" rIns="0" bIns="0" anchor="t" anchorCtr="0">
            <a:spAutoFit/>
          </a:bodyPr>
          <a:lstStyle/>
          <a:p>
            <a:pPr marL="0" marR="0" lvl="0" indent="0" algn="ctr" rtl="0">
              <a:lnSpc>
                <a:spcPct val="140015"/>
              </a:lnSpc>
              <a:spcBef>
                <a:spcPts val="0"/>
              </a:spcBef>
              <a:spcAft>
                <a:spcPts val="0"/>
              </a:spcAft>
              <a:buNone/>
            </a:pPr>
            <a:r>
              <a:rPr lang="en" sz="1300" b="1" i="0" u="none" strike="noStrike" cap="none">
                <a:solidFill>
                  <a:srgbClr val="000000"/>
                </a:solidFill>
                <a:latin typeface="Poppins"/>
                <a:ea typeface="Poppins"/>
                <a:cs typeface="Poppins"/>
                <a:sym typeface="Poppins"/>
              </a:rPr>
              <a:t>Key question of AI as autonomous or assistive?</a:t>
            </a:r>
            <a:endParaRPr sz="700"/>
          </a:p>
        </p:txBody>
      </p:sp>
      <p:sp>
        <p:nvSpPr>
          <p:cNvPr id="358" name="Google Shape;358;p23"/>
          <p:cNvSpPr txBox="1"/>
          <p:nvPr/>
        </p:nvSpPr>
        <p:spPr>
          <a:xfrm>
            <a:off x="1606833" y="3412140"/>
            <a:ext cx="5933100" cy="397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Take a moment to appreciate how you as a person are being exposed to AI and the message/promises behind that exposure... </a:t>
            </a:r>
            <a:endParaRPr sz="700"/>
          </a:p>
        </p:txBody>
      </p:sp>
      <p:sp>
        <p:nvSpPr>
          <p:cNvPr id="359" name="Google Shape;359;p23"/>
          <p:cNvSpPr txBox="1"/>
          <p:nvPr/>
        </p:nvSpPr>
        <p:spPr>
          <a:xfrm>
            <a:off x="1685594" y="1059369"/>
            <a:ext cx="6332700" cy="397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At what point do we say YES to AI - while it can crunch a huge amount of data - </a:t>
            </a:r>
            <a:br>
              <a:rPr lang="en" sz="1200" b="1" i="0" u="none" strike="noStrike" cap="none">
                <a:solidFill>
                  <a:srgbClr val="000000"/>
                </a:solidFill>
                <a:latin typeface="Poppins"/>
                <a:ea typeface="Poppins"/>
                <a:cs typeface="Poppins"/>
                <a:sym typeface="Poppins"/>
              </a:rPr>
            </a:br>
            <a:r>
              <a:rPr lang="en" sz="1200" b="1" i="0" u="none" strike="noStrike" cap="none">
                <a:solidFill>
                  <a:srgbClr val="000000"/>
                </a:solidFill>
                <a:latin typeface="Poppins"/>
                <a:ea typeface="Poppins"/>
                <a:cs typeface="Poppins"/>
                <a:sym typeface="Poppins"/>
              </a:rPr>
              <a:t>At what point do we as humans need to stop being part of the process (if at all?)</a:t>
            </a:r>
            <a:endParaRPr sz="700"/>
          </a:p>
        </p:txBody>
      </p:sp>
      <p:sp>
        <p:nvSpPr>
          <p:cNvPr id="360" name="Google Shape;360;p23"/>
          <p:cNvSpPr txBox="1"/>
          <p:nvPr/>
        </p:nvSpPr>
        <p:spPr>
          <a:xfrm>
            <a:off x="1256910" y="2779160"/>
            <a:ext cx="6633000" cy="397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Do we get to the point where we stop needing clinicians - </a:t>
            </a:r>
            <a:endParaRPr sz="700"/>
          </a:p>
          <a:p>
            <a:pPr marL="0" marR="0" lvl="0" indent="0" algn="ctr"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opens a box of ethical questions etc…</a:t>
            </a:r>
            <a:endParaRPr sz="700"/>
          </a:p>
        </p:txBody>
      </p:sp>
      <p:sp>
        <p:nvSpPr>
          <p:cNvPr id="361" name="Google Shape;361;p23"/>
          <p:cNvSpPr txBox="1"/>
          <p:nvPr/>
        </p:nvSpPr>
        <p:spPr>
          <a:xfrm>
            <a:off x="1191075" y="1861450"/>
            <a:ext cx="70698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000000"/>
                </a:solidFill>
                <a:latin typeface="Poppins"/>
                <a:ea typeface="Poppins"/>
                <a:cs typeface="Poppins"/>
                <a:sym typeface="Poppins"/>
              </a:rPr>
              <a:t>Want to go away and look more at what the gaps are, not just using AI for the sake of it.</a:t>
            </a:r>
            <a:endParaRPr sz="700"/>
          </a:p>
        </p:txBody>
      </p:sp>
      <p:sp>
        <p:nvSpPr>
          <p:cNvPr id="362" name="Google Shape;362;p23"/>
          <p:cNvSpPr txBox="1"/>
          <p:nvPr/>
        </p:nvSpPr>
        <p:spPr>
          <a:xfrm>
            <a:off x="821962" y="4056929"/>
            <a:ext cx="6586200" cy="397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Tap into the digital network - to host this conversation? </a:t>
            </a:r>
            <a:br>
              <a:rPr lang="en" sz="1200" b="1" i="0" u="none" strike="noStrike" cap="none">
                <a:solidFill>
                  <a:srgbClr val="000000"/>
                </a:solidFill>
                <a:latin typeface="Poppins"/>
                <a:ea typeface="Poppins"/>
                <a:cs typeface="Poppins"/>
                <a:sym typeface="Poppins"/>
              </a:rPr>
            </a:br>
            <a:r>
              <a:rPr lang="en" sz="1200" b="1" i="0" u="none" strike="noStrike" cap="none">
                <a:solidFill>
                  <a:srgbClr val="000000"/>
                </a:solidFill>
                <a:latin typeface="Poppins"/>
                <a:ea typeface="Poppins"/>
                <a:cs typeface="Poppins"/>
                <a:sym typeface="Poppins"/>
              </a:rPr>
              <a:t>And to learn from people about what is happening regionally and nationally…</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24"/>
          <p:cNvGrpSpPr/>
          <p:nvPr/>
        </p:nvGrpSpPr>
        <p:grpSpPr>
          <a:xfrm>
            <a:off x="0" y="0"/>
            <a:ext cx="9144300" cy="3213469"/>
            <a:chOff x="0" y="0"/>
            <a:chExt cx="4816592" cy="1692636"/>
          </a:xfrm>
        </p:grpSpPr>
        <p:sp>
          <p:nvSpPr>
            <p:cNvPr id="368" name="Google Shape;368;p24"/>
            <p:cNvSpPr/>
            <p:nvPr/>
          </p:nvSpPr>
          <p:spPr>
            <a:xfrm>
              <a:off x="0" y="0"/>
              <a:ext cx="4816592" cy="1692636"/>
            </a:xfrm>
            <a:custGeom>
              <a:avLst/>
              <a:gdLst/>
              <a:ahLst/>
              <a:cxnLst/>
              <a:rect l="l" t="t" r="r" b="b"/>
              <a:pathLst>
                <a:path w="4816592" h="1692636" extrusionOk="0">
                  <a:moveTo>
                    <a:pt x="0" y="0"/>
                  </a:moveTo>
                  <a:lnTo>
                    <a:pt x="4816592" y="0"/>
                  </a:lnTo>
                  <a:lnTo>
                    <a:pt x="4816592" y="1692636"/>
                  </a:lnTo>
                  <a:lnTo>
                    <a:pt x="0" y="1692636"/>
                  </a:lnTo>
                  <a:close/>
                </a:path>
              </a:pathLst>
            </a:custGeom>
            <a:solidFill>
              <a:srgbClr val="2CCCD3"/>
            </a:solidFill>
            <a:ln>
              <a:noFill/>
            </a:ln>
          </p:spPr>
          <p:txBody>
            <a:bodyPr/>
            <a:lstStyle/>
            <a:p>
              <a:endParaRPr lang="en-GB"/>
            </a:p>
          </p:txBody>
        </p:sp>
        <p:sp>
          <p:nvSpPr>
            <p:cNvPr id="369" name="Google Shape;369;p24"/>
            <p:cNvSpPr txBox="1"/>
            <p:nvPr/>
          </p:nvSpPr>
          <p:spPr>
            <a:xfrm>
              <a:off x="0" y="38100"/>
              <a:ext cx="4816500" cy="1654500"/>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70" name="Google Shape;370;p24"/>
          <p:cNvSpPr/>
          <p:nvPr/>
        </p:nvSpPr>
        <p:spPr>
          <a:xfrm>
            <a:off x="415122" y="3801064"/>
            <a:ext cx="1987008" cy="828085"/>
          </a:xfrm>
          <a:custGeom>
            <a:avLst/>
            <a:gdLst/>
            <a:ahLst/>
            <a:cxnLst/>
            <a:rect l="l" t="t" r="r" b="b"/>
            <a:pathLst>
              <a:path w="3974016" h="1656171" extrusionOk="0">
                <a:moveTo>
                  <a:pt x="0" y="0"/>
                </a:moveTo>
                <a:lnTo>
                  <a:pt x="3974016" y="0"/>
                </a:lnTo>
                <a:lnTo>
                  <a:pt x="3974016" y="1656171"/>
                </a:lnTo>
                <a:lnTo>
                  <a:pt x="0" y="1656171"/>
                </a:lnTo>
                <a:lnTo>
                  <a:pt x="0" y="0"/>
                </a:lnTo>
                <a:close/>
              </a:path>
            </a:pathLst>
          </a:custGeom>
          <a:blipFill rotWithShape="1">
            <a:blip r:embed="rId3">
              <a:alphaModFix/>
            </a:blip>
            <a:stretch>
              <a:fillRect/>
            </a:stretch>
          </a:blipFill>
          <a:ln>
            <a:noFill/>
          </a:ln>
        </p:spPr>
        <p:txBody>
          <a:bodyPr/>
          <a:lstStyle/>
          <a:p>
            <a:endParaRPr lang="en-GB"/>
          </a:p>
        </p:txBody>
      </p:sp>
      <p:sp>
        <p:nvSpPr>
          <p:cNvPr id="371" name="Google Shape;371;p24"/>
          <p:cNvSpPr/>
          <p:nvPr/>
        </p:nvSpPr>
        <p:spPr>
          <a:xfrm>
            <a:off x="5054286" y="644835"/>
            <a:ext cx="3477006" cy="4114800"/>
          </a:xfrm>
          <a:custGeom>
            <a:avLst/>
            <a:gdLst/>
            <a:ahLst/>
            <a:cxnLst/>
            <a:rect l="l" t="t" r="r" b="b"/>
            <a:pathLst>
              <a:path w="6954012" h="8229600" extrusionOk="0">
                <a:moveTo>
                  <a:pt x="0" y="0"/>
                </a:moveTo>
                <a:lnTo>
                  <a:pt x="6954012" y="0"/>
                </a:lnTo>
                <a:lnTo>
                  <a:pt x="6954012" y="8229600"/>
                </a:lnTo>
                <a:lnTo>
                  <a:pt x="0" y="8229600"/>
                </a:lnTo>
                <a:lnTo>
                  <a:pt x="0" y="0"/>
                </a:lnTo>
                <a:close/>
              </a:path>
            </a:pathLst>
          </a:custGeom>
          <a:blipFill rotWithShape="1">
            <a:blip r:embed="rId4">
              <a:alphaModFix/>
            </a:blip>
            <a:stretch>
              <a:fillRect/>
            </a:stretch>
          </a:blipFill>
          <a:ln>
            <a:noFill/>
          </a:ln>
        </p:spPr>
        <p:txBody>
          <a:bodyPr/>
          <a:lstStyle/>
          <a:p>
            <a:endParaRPr lang="en-GB"/>
          </a:p>
        </p:txBody>
      </p:sp>
      <p:sp>
        <p:nvSpPr>
          <p:cNvPr id="372" name="Google Shape;372;p24"/>
          <p:cNvSpPr/>
          <p:nvPr/>
        </p:nvSpPr>
        <p:spPr>
          <a:xfrm>
            <a:off x="2851935" y="3543874"/>
            <a:ext cx="1900589" cy="1215761"/>
          </a:xfrm>
          <a:custGeom>
            <a:avLst/>
            <a:gdLst/>
            <a:ahLst/>
            <a:cxnLst/>
            <a:rect l="l" t="t" r="r" b="b"/>
            <a:pathLst>
              <a:path w="3801178" h="2431523" extrusionOk="0">
                <a:moveTo>
                  <a:pt x="0" y="0"/>
                </a:moveTo>
                <a:lnTo>
                  <a:pt x="3801178" y="0"/>
                </a:lnTo>
                <a:lnTo>
                  <a:pt x="3801178" y="2431522"/>
                </a:lnTo>
                <a:lnTo>
                  <a:pt x="0" y="2431522"/>
                </a:lnTo>
                <a:lnTo>
                  <a:pt x="0" y="0"/>
                </a:lnTo>
                <a:close/>
              </a:path>
            </a:pathLst>
          </a:custGeom>
          <a:blipFill rotWithShape="1">
            <a:blip r:embed="rId5">
              <a:alphaModFix/>
            </a:blip>
            <a:stretch>
              <a:fillRect/>
            </a:stretch>
          </a:blipFill>
          <a:ln>
            <a:noFill/>
          </a:ln>
        </p:spPr>
        <p:txBody>
          <a:bodyPr/>
          <a:lstStyle/>
          <a:p>
            <a:endParaRPr lang="en-GB"/>
          </a:p>
        </p:txBody>
      </p:sp>
      <p:sp>
        <p:nvSpPr>
          <p:cNvPr id="373" name="Google Shape;373;p24"/>
          <p:cNvSpPr txBox="1"/>
          <p:nvPr/>
        </p:nvSpPr>
        <p:spPr>
          <a:xfrm>
            <a:off x="437625" y="78157"/>
            <a:ext cx="4314900" cy="1554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4700"/>
              <a:buFont typeface="Arial"/>
              <a:buNone/>
            </a:pPr>
            <a:r>
              <a:rPr lang="en" sz="4700" b="1" i="0" u="none" strike="noStrike" cap="none">
                <a:solidFill>
                  <a:srgbClr val="FFFFFF"/>
                </a:solidFill>
                <a:latin typeface="Montserrat"/>
                <a:ea typeface="Montserrat"/>
                <a:cs typeface="Montserrat"/>
                <a:sym typeface="Montserrat"/>
              </a:rPr>
              <a:t>Over A Brew Session</a:t>
            </a:r>
            <a:r>
              <a:rPr lang="en" sz="5400" b="1" i="0" u="none" strike="noStrike" cap="none">
                <a:solidFill>
                  <a:srgbClr val="FFFFFF"/>
                </a:solidFill>
                <a:latin typeface="Montserrat"/>
                <a:ea typeface="Montserrat"/>
                <a:cs typeface="Montserrat"/>
                <a:sym typeface="Montserrat"/>
              </a:rPr>
              <a:t> </a:t>
            </a:r>
            <a:endParaRPr sz="700" b="0" i="0" u="none" strike="noStrike" cap="none">
              <a:solidFill>
                <a:srgbClr val="000000"/>
              </a:solidFill>
              <a:latin typeface="Arial"/>
              <a:ea typeface="Arial"/>
              <a:cs typeface="Arial"/>
              <a:sym typeface="Arial"/>
            </a:endParaRPr>
          </a:p>
        </p:txBody>
      </p:sp>
      <p:sp>
        <p:nvSpPr>
          <p:cNvPr id="374" name="Google Shape;374;p24"/>
          <p:cNvSpPr txBox="1"/>
          <p:nvPr/>
        </p:nvSpPr>
        <p:spPr>
          <a:xfrm>
            <a:off x="996815" y="1778942"/>
            <a:ext cx="3196500" cy="3078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2000"/>
              <a:buFont typeface="Arial"/>
              <a:buNone/>
            </a:pPr>
            <a:r>
              <a:rPr lang="en" sz="2000" b="1">
                <a:latin typeface="Helvetica Neue"/>
                <a:ea typeface="Helvetica Neue"/>
                <a:cs typeface="Helvetica Neue"/>
                <a:sym typeface="Helvetica Neue"/>
              </a:rPr>
              <a:t>24th July 2024</a:t>
            </a:r>
            <a:endParaRPr sz="700" b="0" i="0" u="none" strike="noStrike" cap="none">
              <a:solidFill>
                <a:srgbClr val="000000"/>
              </a:solidFill>
              <a:latin typeface="Arial"/>
              <a:ea typeface="Arial"/>
              <a:cs typeface="Arial"/>
              <a:sym typeface="Arial"/>
            </a:endParaRPr>
          </a:p>
        </p:txBody>
      </p:sp>
      <p:sp>
        <p:nvSpPr>
          <p:cNvPr id="375" name="Google Shape;375;p24"/>
          <p:cNvSpPr txBox="1"/>
          <p:nvPr/>
        </p:nvSpPr>
        <p:spPr>
          <a:xfrm>
            <a:off x="254025" y="2318913"/>
            <a:ext cx="4682100" cy="538800"/>
          </a:xfrm>
          <a:prstGeom prst="rect">
            <a:avLst/>
          </a:prstGeom>
          <a:noFill/>
          <a:ln>
            <a:noFill/>
          </a:ln>
        </p:spPr>
        <p:txBody>
          <a:bodyPr spcFirstLastPara="1" wrap="square" lIns="0" tIns="0" rIns="0" bIns="0" anchor="t" anchorCtr="0">
            <a:spAutoFit/>
          </a:bodyPr>
          <a:lstStyle/>
          <a:p>
            <a:pPr marL="0" marR="0" lvl="0" indent="0" algn="ctr" rtl="0">
              <a:lnSpc>
                <a:spcPct val="139974"/>
              </a:lnSpc>
              <a:spcBef>
                <a:spcPts val="0"/>
              </a:spcBef>
              <a:spcAft>
                <a:spcPts val="0"/>
              </a:spcAft>
              <a:buClr>
                <a:srgbClr val="000000"/>
              </a:buClr>
              <a:buSzPts val="3500"/>
              <a:buFont typeface="Arial"/>
              <a:buNone/>
            </a:pPr>
            <a:r>
              <a:rPr lang="en" sz="3500" b="1">
                <a:latin typeface="Helvetica Neue"/>
                <a:ea typeface="Helvetica Neue"/>
                <a:cs typeface="Helvetica Neue"/>
                <a:sym typeface="Helvetica Neue"/>
              </a:rPr>
              <a:t>EDI</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pSp>
        <p:nvGrpSpPr>
          <p:cNvPr id="380" name="Google Shape;380;p25"/>
          <p:cNvGrpSpPr/>
          <p:nvPr/>
        </p:nvGrpSpPr>
        <p:grpSpPr>
          <a:xfrm>
            <a:off x="323832" y="252284"/>
            <a:ext cx="452261" cy="175421"/>
            <a:chOff x="0" y="-38100"/>
            <a:chExt cx="238220" cy="92400"/>
          </a:xfrm>
        </p:grpSpPr>
        <p:sp>
          <p:nvSpPr>
            <p:cNvPr id="381" name="Google Shape;381;p25"/>
            <p:cNvSpPr/>
            <p:nvPr/>
          </p:nvSpPr>
          <p:spPr>
            <a:xfrm>
              <a:off x="0" y="0"/>
              <a:ext cx="238220" cy="54175"/>
            </a:xfrm>
            <a:custGeom>
              <a:avLst/>
              <a:gdLst/>
              <a:ahLst/>
              <a:cxnLst/>
              <a:rect l="l" t="t" r="r" b="b"/>
              <a:pathLst>
                <a:path w="238220" h="54175" extrusionOk="0">
                  <a:moveTo>
                    <a:pt x="0" y="0"/>
                  </a:moveTo>
                  <a:lnTo>
                    <a:pt x="238220" y="0"/>
                  </a:lnTo>
                  <a:lnTo>
                    <a:pt x="238220" y="54175"/>
                  </a:lnTo>
                  <a:lnTo>
                    <a:pt x="0" y="54175"/>
                  </a:lnTo>
                  <a:close/>
                </a:path>
              </a:pathLst>
            </a:custGeom>
            <a:solidFill>
              <a:srgbClr val="000000"/>
            </a:solidFill>
            <a:ln>
              <a:noFill/>
            </a:ln>
          </p:spPr>
          <p:txBody>
            <a:bodyPr/>
            <a:lstStyle/>
            <a:p>
              <a:endParaRPr lang="en-GB"/>
            </a:p>
          </p:txBody>
        </p:sp>
        <p:sp>
          <p:nvSpPr>
            <p:cNvPr id="382" name="Google Shape;382;p25"/>
            <p:cNvSpPr txBox="1"/>
            <p:nvPr/>
          </p:nvSpPr>
          <p:spPr>
            <a:xfrm>
              <a:off x="0" y="-38100"/>
              <a:ext cx="238200" cy="92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83" name="Google Shape;383;p25"/>
          <p:cNvSpPr txBox="1"/>
          <p:nvPr/>
        </p:nvSpPr>
        <p:spPr>
          <a:xfrm>
            <a:off x="913723" y="582379"/>
            <a:ext cx="4800" cy="138600"/>
          </a:xfrm>
          <a:prstGeom prst="rect">
            <a:avLst/>
          </a:prstGeom>
          <a:noFill/>
          <a:ln>
            <a:noFill/>
          </a:ln>
        </p:spPr>
        <p:txBody>
          <a:bodyPr spcFirstLastPara="1" wrap="square" lIns="0" tIns="0" rIns="0" bIns="0" anchor="t" anchorCtr="0">
            <a:spAutoFit/>
          </a:bodyPr>
          <a:lstStyle/>
          <a:p>
            <a:pPr marL="0" marR="0" lvl="0" indent="0" algn="ctr" rtl="0">
              <a:lnSpc>
                <a:spcPct val="233333"/>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384" name="Google Shape;384;p25"/>
          <p:cNvSpPr txBox="1"/>
          <p:nvPr/>
        </p:nvSpPr>
        <p:spPr>
          <a:xfrm>
            <a:off x="323832" y="521989"/>
            <a:ext cx="7338900" cy="384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500"/>
              <a:buFont typeface="Arial"/>
              <a:buNone/>
            </a:pPr>
            <a:r>
              <a:rPr lang="en" sz="2500" b="1"/>
              <a:t>A new way of thinking about EDI</a:t>
            </a:r>
            <a:endParaRPr sz="700" i="0" u="none" strike="noStrike" cap="none">
              <a:solidFill>
                <a:srgbClr val="000000"/>
              </a:solidFill>
            </a:endParaRPr>
          </a:p>
        </p:txBody>
      </p:sp>
      <p:grpSp>
        <p:nvGrpSpPr>
          <p:cNvPr id="385" name="Google Shape;385;p25"/>
          <p:cNvGrpSpPr/>
          <p:nvPr/>
        </p:nvGrpSpPr>
        <p:grpSpPr>
          <a:xfrm>
            <a:off x="7788570" y="-75202"/>
            <a:ext cx="1355529" cy="727327"/>
            <a:chOff x="0" y="-38100"/>
            <a:chExt cx="714000" cy="383106"/>
          </a:xfrm>
        </p:grpSpPr>
        <p:sp>
          <p:nvSpPr>
            <p:cNvPr id="386" name="Google Shape;386;p25"/>
            <p:cNvSpPr/>
            <p:nvPr/>
          </p:nvSpPr>
          <p:spPr>
            <a:xfrm>
              <a:off x="0" y="0"/>
              <a:ext cx="713971" cy="345006"/>
            </a:xfrm>
            <a:custGeom>
              <a:avLst/>
              <a:gdLst/>
              <a:ahLst/>
              <a:cxnLst/>
              <a:rect l="l" t="t" r="r" b="b"/>
              <a:pathLst>
                <a:path w="713971" h="345006" extrusionOk="0">
                  <a:moveTo>
                    <a:pt x="0" y="0"/>
                  </a:moveTo>
                  <a:lnTo>
                    <a:pt x="713971" y="0"/>
                  </a:lnTo>
                  <a:lnTo>
                    <a:pt x="713971" y="345006"/>
                  </a:lnTo>
                  <a:lnTo>
                    <a:pt x="0" y="345006"/>
                  </a:lnTo>
                  <a:close/>
                </a:path>
              </a:pathLst>
            </a:custGeom>
            <a:solidFill>
              <a:srgbClr val="FFFFFF"/>
            </a:solidFill>
            <a:ln>
              <a:noFill/>
            </a:ln>
          </p:spPr>
          <p:txBody>
            <a:bodyPr/>
            <a:lstStyle/>
            <a:p>
              <a:endParaRPr lang="en-GB"/>
            </a:p>
          </p:txBody>
        </p:sp>
        <p:sp>
          <p:nvSpPr>
            <p:cNvPr id="387" name="Google Shape;387;p25"/>
            <p:cNvSpPr txBox="1"/>
            <p:nvPr/>
          </p:nvSpPr>
          <p:spPr>
            <a:xfrm>
              <a:off x="0" y="-38100"/>
              <a:ext cx="714000" cy="3831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388" name="Google Shape;388;p25"/>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3">
              <a:alphaModFix/>
            </a:blip>
            <a:stretch>
              <a:fillRect b="-2539"/>
            </a:stretch>
          </a:blipFill>
          <a:ln>
            <a:noFill/>
          </a:ln>
        </p:spPr>
        <p:txBody>
          <a:bodyPr/>
          <a:lstStyle/>
          <a:p>
            <a:endParaRPr lang="en-GB"/>
          </a:p>
        </p:txBody>
      </p:sp>
      <p:pic>
        <p:nvPicPr>
          <p:cNvPr id="389" name="Google Shape;389;p25"/>
          <p:cNvPicPr preferRelativeResize="0"/>
          <p:nvPr/>
        </p:nvPicPr>
        <p:blipFill>
          <a:blip r:embed="rId4">
            <a:alphaModFix/>
          </a:blip>
          <a:stretch>
            <a:fillRect/>
          </a:stretch>
        </p:blipFill>
        <p:spPr>
          <a:xfrm>
            <a:off x="323824" y="906900"/>
            <a:ext cx="8021552" cy="3931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6"/>
          <p:cNvSpPr/>
          <p:nvPr/>
        </p:nvSpPr>
        <p:spPr>
          <a:xfrm>
            <a:off x="0" y="2125"/>
            <a:ext cx="7477759" cy="5145613"/>
          </a:xfrm>
          <a:custGeom>
            <a:avLst/>
            <a:gdLst/>
            <a:ahLst/>
            <a:cxnLst/>
            <a:rect l="l" t="t" r="r" b="b"/>
            <a:pathLst>
              <a:path w="4816592" h="1692636" extrusionOk="0">
                <a:moveTo>
                  <a:pt x="0" y="0"/>
                </a:moveTo>
                <a:lnTo>
                  <a:pt x="4816592" y="0"/>
                </a:lnTo>
                <a:lnTo>
                  <a:pt x="4816592" y="1692636"/>
                </a:lnTo>
                <a:lnTo>
                  <a:pt x="0" y="1692636"/>
                </a:lnTo>
                <a:close/>
              </a:path>
            </a:pathLst>
          </a:custGeom>
          <a:solidFill>
            <a:srgbClr val="2CCCD3"/>
          </a:solidFill>
          <a:ln>
            <a:noFill/>
          </a:ln>
        </p:spPr>
        <p:txBody>
          <a:bodyPr/>
          <a:lstStyle/>
          <a:p>
            <a:endParaRPr lang="en-GB"/>
          </a:p>
        </p:txBody>
      </p:sp>
      <p:sp>
        <p:nvSpPr>
          <p:cNvPr id="395" name="Google Shape;395;p26"/>
          <p:cNvSpPr txBox="1"/>
          <p:nvPr/>
        </p:nvSpPr>
        <p:spPr>
          <a:xfrm>
            <a:off x="0" y="-47325"/>
            <a:ext cx="6078000" cy="4997100"/>
          </a:xfrm>
          <a:prstGeom prst="rect">
            <a:avLst/>
          </a:prstGeom>
          <a:noFill/>
          <a:ln>
            <a:noFill/>
          </a:ln>
        </p:spPr>
        <p:txBody>
          <a:bodyPr spcFirstLastPara="1" wrap="square" lIns="91425" tIns="45700" rIns="91425" bIns="45700" anchor="t" anchorCtr="0">
            <a:spAutoFit/>
          </a:bodyPr>
          <a:lstStyle/>
          <a:p>
            <a:pPr marL="0" marR="0" lvl="0" indent="0" algn="ctr" rtl="0">
              <a:lnSpc>
                <a:spcPct val="126714"/>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ctr" rtl="0">
              <a:lnSpc>
                <a:spcPct val="126714"/>
              </a:lnSpc>
              <a:spcBef>
                <a:spcPts val="0"/>
              </a:spcBef>
              <a:spcAft>
                <a:spcPts val="0"/>
              </a:spcAft>
              <a:buNone/>
            </a:pPr>
            <a:r>
              <a:rPr lang="en" sz="1200" b="1" i="0" u="none" strike="noStrike" cap="none">
                <a:solidFill>
                  <a:srgbClr val="000000"/>
                </a:solidFill>
                <a:latin typeface="Arial"/>
                <a:ea typeface="Arial"/>
                <a:cs typeface="Arial"/>
                <a:sym typeface="Arial"/>
              </a:rPr>
              <a:t>In a space where voices intertwine, A sanctuary where hearts align, </a:t>
            </a:r>
            <a:br>
              <a:rPr lang="en" sz="1200" b="1" i="0" u="none" strike="noStrike" cap="none">
                <a:solidFill>
                  <a:srgbClr val="000000"/>
                </a:solidFill>
                <a:latin typeface="Arial"/>
                <a:ea typeface="Arial"/>
                <a:cs typeface="Arial"/>
                <a:sym typeface="Arial"/>
              </a:rPr>
            </a:br>
            <a:r>
              <a:rPr lang="en" sz="1200" b="1" i="0" u="none" strike="noStrike" cap="none">
                <a:solidFill>
                  <a:srgbClr val="000000"/>
                </a:solidFill>
                <a:latin typeface="Arial"/>
                <a:ea typeface="Arial"/>
                <a:cs typeface="Arial"/>
                <a:sym typeface="Arial"/>
              </a:rPr>
              <a:t>We gather here, from far and near, To share our stories, free of fear.</a:t>
            </a:r>
            <a:endParaRPr sz="1200" b="1" i="0" u="none" strike="noStrike" cap="none">
              <a:solidFill>
                <a:srgbClr val="000000"/>
              </a:solidFill>
              <a:latin typeface="Arial"/>
              <a:ea typeface="Arial"/>
              <a:cs typeface="Arial"/>
              <a:sym typeface="Arial"/>
            </a:endParaRPr>
          </a:p>
          <a:p>
            <a:pPr marL="0" marR="0" lvl="0" indent="0" algn="ctr" rtl="0">
              <a:lnSpc>
                <a:spcPct val="126714"/>
              </a:lnSpc>
              <a:spcBef>
                <a:spcPts val="0"/>
              </a:spcBef>
              <a:spcAft>
                <a:spcPts val="0"/>
              </a:spcAft>
              <a:buNone/>
            </a:pPr>
            <a:endParaRPr sz="1200" b="1"/>
          </a:p>
          <a:p>
            <a:pPr marL="0" marR="0" lvl="0" indent="0" algn="ctr" rtl="0">
              <a:lnSpc>
                <a:spcPct val="126714"/>
              </a:lnSpc>
              <a:spcBef>
                <a:spcPts val="0"/>
              </a:spcBef>
              <a:spcAft>
                <a:spcPts val="0"/>
              </a:spcAft>
              <a:buNone/>
            </a:pPr>
            <a:r>
              <a:rPr lang="en" sz="1200" b="1" i="0" u="none" strike="noStrike" cap="none">
                <a:solidFill>
                  <a:srgbClr val="000000"/>
                </a:solidFill>
                <a:latin typeface="Arial"/>
                <a:ea typeface="Arial"/>
                <a:cs typeface="Arial"/>
                <a:sym typeface="Arial"/>
              </a:rPr>
              <a:t>Though different paths our lives have paved, In this haven, all is saved. </a:t>
            </a:r>
            <a:br>
              <a:rPr lang="en" sz="1200" b="1" i="0" u="none" strike="noStrike" cap="none">
                <a:solidFill>
                  <a:srgbClr val="000000"/>
                </a:solidFill>
                <a:latin typeface="Arial"/>
                <a:ea typeface="Arial"/>
                <a:cs typeface="Arial"/>
                <a:sym typeface="Arial"/>
              </a:rPr>
            </a:br>
            <a:r>
              <a:rPr lang="en" sz="1200" b="1" i="0" u="none" strike="noStrike" cap="none">
                <a:solidFill>
                  <a:srgbClr val="000000"/>
                </a:solidFill>
                <a:latin typeface="Arial"/>
                <a:ea typeface="Arial"/>
                <a:cs typeface="Arial"/>
                <a:sym typeface="Arial"/>
              </a:rPr>
              <a:t>Each tale a thread in the tapestry, We weave a quilt of unity.</a:t>
            </a:r>
            <a:endParaRPr sz="1200" b="1" i="0" u="none" strike="noStrike" cap="none">
              <a:solidFill>
                <a:srgbClr val="000000"/>
              </a:solidFill>
              <a:latin typeface="Arial"/>
              <a:ea typeface="Arial"/>
              <a:cs typeface="Arial"/>
              <a:sym typeface="Arial"/>
            </a:endParaRPr>
          </a:p>
          <a:p>
            <a:pPr marL="0" marR="0" lvl="0" indent="0" algn="ctr" rtl="0">
              <a:lnSpc>
                <a:spcPct val="126714"/>
              </a:lnSpc>
              <a:spcBef>
                <a:spcPts val="0"/>
              </a:spcBef>
              <a:spcAft>
                <a:spcPts val="0"/>
              </a:spcAft>
              <a:buNone/>
            </a:pPr>
            <a:endParaRPr sz="1200" b="1"/>
          </a:p>
          <a:p>
            <a:pPr marL="0" marR="0" lvl="0" indent="0" algn="ctr" rtl="0">
              <a:lnSpc>
                <a:spcPct val="126714"/>
              </a:lnSpc>
              <a:spcBef>
                <a:spcPts val="0"/>
              </a:spcBef>
              <a:spcAft>
                <a:spcPts val="0"/>
              </a:spcAft>
              <a:buNone/>
            </a:pPr>
            <a:r>
              <a:rPr lang="en" sz="1200" b="1" i="0" u="none" strike="noStrike" cap="none">
                <a:solidFill>
                  <a:srgbClr val="000000"/>
                </a:solidFill>
                <a:latin typeface="Arial"/>
                <a:ea typeface="Arial"/>
                <a:cs typeface="Arial"/>
                <a:sym typeface="Arial"/>
              </a:rPr>
              <a:t>Our ways of being, unique and bright, Illuminate this space with light. </a:t>
            </a:r>
            <a:br>
              <a:rPr lang="en" sz="1200" b="1" i="0" u="none" strike="noStrike" cap="none">
                <a:solidFill>
                  <a:srgbClr val="000000"/>
                </a:solidFill>
                <a:latin typeface="Arial"/>
                <a:ea typeface="Arial"/>
                <a:cs typeface="Arial"/>
                <a:sym typeface="Arial"/>
              </a:rPr>
            </a:br>
            <a:r>
              <a:rPr lang="en" sz="1200" b="1" i="0" u="none" strike="noStrike" cap="none">
                <a:solidFill>
                  <a:srgbClr val="000000"/>
                </a:solidFill>
                <a:latin typeface="Arial"/>
                <a:ea typeface="Arial"/>
                <a:cs typeface="Arial"/>
                <a:sym typeface="Arial"/>
              </a:rPr>
              <a:t>Though we may not always see, The same horizons, we agree.</a:t>
            </a:r>
            <a:endParaRPr sz="1200" b="1" i="0" u="none" strike="noStrike" cap="none">
              <a:solidFill>
                <a:srgbClr val="000000"/>
              </a:solidFill>
              <a:latin typeface="Arial"/>
              <a:ea typeface="Arial"/>
              <a:cs typeface="Arial"/>
              <a:sym typeface="Arial"/>
            </a:endParaRPr>
          </a:p>
          <a:p>
            <a:pPr marL="0" marR="0" lvl="0" indent="0" algn="ctr" rtl="0">
              <a:lnSpc>
                <a:spcPct val="126714"/>
              </a:lnSpc>
              <a:spcBef>
                <a:spcPts val="0"/>
              </a:spcBef>
              <a:spcAft>
                <a:spcPts val="0"/>
              </a:spcAft>
              <a:buNone/>
            </a:pPr>
            <a:endParaRPr sz="1200" b="1"/>
          </a:p>
          <a:p>
            <a:pPr marL="0" marR="0" lvl="0" indent="0" algn="ctr" rtl="0">
              <a:lnSpc>
                <a:spcPct val="126714"/>
              </a:lnSpc>
              <a:spcBef>
                <a:spcPts val="0"/>
              </a:spcBef>
              <a:spcAft>
                <a:spcPts val="0"/>
              </a:spcAft>
              <a:buNone/>
            </a:pPr>
            <a:r>
              <a:rPr lang="en" sz="1200" b="1" i="0" u="none" strike="noStrike" cap="none">
                <a:solidFill>
                  <a:srgbClr val="000000"/>
                </a:solidFill>
                <a:latin typeface="Arial"/>
                <a:ea typeface="Arial"/>
                <a:cs typeface="Arial"/>
                <a:sym typeface="Arial"/>
              </a:rPr>
              <a:t>To listen deeply, to hold and care, In every word, we're truly there. </a:t>
            </a:r>
            <a:br>
              <a:rPr lang="en" sz="1200" b="1" i="0" u="none" strike="noStrike" cap="none">
                <a:solidFill>
                  <a:srgbClr val="000000"/>
                </a:solidFill>
                <a:latin typeface="Arial"/>
                <a:ea typeface="Arial"/>
                <a:cs typeface="Arial"/>
                <a:sym typeface="Arial"/>
              </a:rPr>
            </a:br>
            <a:r>
              <a:rPr lang="en" sz="1200" b="1" i="0" u="none" strike="noStrike" cap="none">
                <a:solidFill>
                  <a:srgbClr val="000000"/>
                </a:solidFill>
                <a:latin typeface="Arial"/>
                <a:ea typeface="Arial"/>
                <a:cs typeface="Arial"/>
                <a:sym typeface="Arial"/>
              </a:rPr>
              <a:t>Understanding may not always come, Yet respect's beat on every drum.</a:t>
            </a:r>
            <a:endParaRPr sz="1200" b="1" i="0" u="none" strike="noStrike" cap="none">
              <a:solidFill>
                <a:srgbClr val="000000"/>
              </a:solidFill>
              <a:latin typeface="Arial"/>
              <a:ea typeface="Arial"/>
              <a:cs typeface="Arial"/>
              <a:sym typeface="Arial"/>
            </a:endParaRPr>
          </a:p>
          <a:p>
            <a:pPr marL="0" marR="0" lvl="0" indent="0" algn="ctr" rtl="0">
              <a:lnSpc>
                <a:spcPct val="126714"/>
              </a:lnSpc>
              <a:spcBef>
                <a:spcPts val="0"/>
              </a:spcBef>
              <a:spcAft>
                <a:spcPts val="0"/>
              </a:spcAft>
              <a:buNone/>
            </a:pPr>
            <a:endParaRPr sz="1200" b="1"/>
          </a:p>
          <a:p>
            <a:pPr marL="0" marR="0" lvl="0" indent="0" algn="ctr" rtl="0">
              <a:lnSpc>
                <a:spcPct val="126714"/>
              </a:lnSpc>
              <a:spcBef>
                <a:spcPts val="0"/>
              </a:spcBef>
              <a:spcAft>
                <a:spcPts val="0"/>
              </a:spcAft>
              <a:buNone/>
            </a:pPr>
            <a:r>
              <a:rPr lang="en" sz="1200" b="1" i="0" u="none" strike="noStrike" cap="none">
                <a:solidFill>
                  <a:srgbClr val="000000"/>
                </a:solidFill>
                <a:latin typeface="Arial"/>
                <a:ea typeface="Arial"/>
                <a:cs typeface="Arial"/>
                <a:sym typeface="Arial"/>
              </a:rPr>
              <a:t>In professional, in personal stride, We walk together, side by side. </a:t>
            </a:r>
            <a:endParaRPr sz="1200"/>
          </a:p>
          <a:p>
            <a:pPr marL="0" marR="0" lvl="0" indent="0" algn="ctr" rtl="0">
              <a:lnSpc>
                <a:spcPct val="126714"/>
              </a:lnSpc>
              <a:spcBef>
                <a:spcPts val="0"/>
              </a:spcBef>
              <a:spcAft>
                <a:spcPts val="0"/>
              </a:spcAft>
              <a:buNone/>
            </a:pPr>
            <a:r>
              <a:rPr lang="en" sz="1200" b="1" i="0" u="none" strike="noStrike" cap="none">
                <a:solidFill>
                  <a:srgbClr val="000000"/>
                </a:solidFill>
                <a:latin typeface="Arial"/>
                <a:ea typeface="Arial"/>
                <a:cs typeface="Arial"/>
                <a:sym typeface="Arial"/>
              </a:rPr>
              <a:t>A held space, where all belong, In harmony, we sing our song.</a:t>
            </a:r>
            <a:endParaRPr sz="1200" b="1" i="0" u="none" strike="noStrike" cap="none">
              <a:solidFill>
                <a:srgbClr val="000000"/>
              </a:solidFill>
              <a:latin typeface="Arial"/>
              <a:ea typeface="Arial"/>
              <a:cs typeface="Arial"/>
              <a:sym typeface="Arial"/>
            </a:endParaRPr>
          </a:p>
          <a:p>
            <a:pPr marL="0" marR="0" lvl="0" indent="0" algn="ctr" rtl="0">
              <a:lnSpc>
                <a:spcPct val="126714"/>
              </a:lnSpc>
              <a:spcBef>
                <a:spcPts val="0"/>
              </a:spcBef>
              <a:spcAft>
                <a:spcPts val="0"/>
              </a:spcAft>
              <a:buNone/>
            </a:pPr>
            <a:endParaRPr sz="1200" b="1"/>
          </a:p>
          <a:p>
            <a:pPr marL="0" marR="0" lvl="0" indent="0" algn="ctr" rtl="0">
              <a:lnSpc>
                <a:spcPct val="126714"/>
              </a:lnSpc>
              <a:spcBef>
                <a:spcPts val="0"/>
              </a:spcBef>
              <a:spcAft>
                <a:spcPts val="0"/>
              </a:spcAft>
              <a:buNone/>
            </a:pPr>
            <a:r>
              <a:rPr lang="en" sz="1200" b="1" i="0" u="none" strike="noStrike" cap="none">
                <a:solidFill>
                  <a:srgbClr val="000000"/>
                </a:solidFill>
                <a:latin typeface="Arial"/>
                <a:ea typeface="Arial"/>
                <a:cs typeface="Arial"/>
                <a:sym typeface="Arial"/>
              </a:rPr>
              <a:t>With open hearts and open minds, In each other's stories, we find, </a:t>
            </a:r>
            <a:br>
              <a:rPr lang="en" sz="1200" b="1" i="0" u="none" strike="noStrike" cap="none">
                <a:solidFill>
                  <a:srgbClr val="000000"/>
                </a:solidFill>
                <a:latin typeface="Arial"/>
                <a:ea typeface="Arial"/>
                <a:cs typeface="Arial"/>
                <a:sym typeface="Arial"/>
              </a:rPr>
            </a:br>
            <a:r>
              <a:rPr lang="en" sz="1200" b="1" i="0" u="none" strike="noStrike" cap="none">
                <a:solidFill>
                  <a:srgbClr val="000000"/>
                </a:solidFill>
                <a:latin typeface="Arial"/>
                <a:ea typeface="Arial"/>
                <a:cs typeface="Arial"/>
                <a:sym typeface="Arial"/>
              </a:rPr>
              <a:t>The beauty of diverse design, In this sacred, shared shrine.</a:t>
            </a:r>
            <a:endParaRPr sz="1200" b="1" i="0" u="none" strike="noStrike" cap="none">
              <a:solidFill>
                <a:srgbClr val="000000"/>
              </a:solidFill>
              <a:latin typeface="Arial"/>
              <a:ea typeface="Arial"/>
              <a:cs typeface="Arial"/>
              <a:sym typeface="Arial"/>
            </a:endParaRPr>
          </a:p>
          <a:p>
            <a:pPr marL="0" marR="0" lvl="0" indent="0" algn="ctr" rtl="0">
              <a:lnSpc>
                <a:spcPct val="126714"/>
              </a:lnSpc>
              <a:spcBef>
                <a:spcPts val="0"/>
              </a:spcBef>
              <a:spcAft>
                <a:spcPts val="0"/>
              </a:spcAft>
              <a:buNone/>
            </a:pPr>
            <a:endParaRPr sz="1200" b="1"/>
          </a:p>
          <a:p>
            <a:pPr marL="0" marR="0" lvl="0" indent="0" algn="ctr" rtl="0">
              <a:lnSpc>
                <a:spcPct val="126714"/>
              </a:lnSpc>
              <a:spcBef>
                <a:spcPts val="0"/>
              </a:spcBef>
              <a:spcAft>
                <a:spcPts val="0"/>
              </a:spcAft>
              <a:buNone/>
            </a:pPr>
            <a:r>
              <a:rPr lang="en" sz="1200" b="1" i="0" u="none" strike="noStrike" cap="none">
                <a:solidFill>
                  <a:srgbClr val="000000"/>
                </a:solidFill>
                <a:latin typeface="Arial"/>
                <a:ea typeface="Arial"/>
                <a:cs typeface="Arial"/>
                <a:sym typeface="Arial"/>
              </a:rPr>
              <a:t>So let us gather, let us be, A testament to unity. </a:t>
            </a:r>
            <a:br>
              <a:rPr lang="en" sz="1200" b="1" i="0" u="none" strike="noStrike" cap="none">
                <a:solidFill>
                  <a:srgbClr val="000000"/>
                </a:solidFill>
                <a:latin typeface="Arial"/>
                <a:ea typeface="Arial"/>
                <a:cs typeface="Arial"/>
                <a:sym typeface="Arial"/>
              </a:rPr>
            </a:br>
            <a:r>
              <a:rPr lang="en" sz="1200" b="1" i="0" u="none" strike="noStrike" cap="none">
                <a:solidFill>
                  <a:srgbClr val="000000"/>
                </a:solidFill>
                <a:latin typeface="Arial"/>
                <a:ea typeface="Arial"/>
                <a:cs typeface="Arial"/>
                <a:sym typeface="Arial"/>
              </a:rPr>
              <a:t>For in this space, we've come to see, The strength in our diversity.</a:t>
            </a:r>
            <a:endParaRPr sz="1200"/>
          </a:p>
        </p:txBody>
      </p:sp>
      <p:sp>
        <p:nvSpPr>
          <p:cNvPr id="396" name="Google Shape;396;p26"/>
          <p:cNvSpPr/>
          <p:nvPr/>
        </p:nvSpPr>
        <p:spPr>
          <a:xfrm>
            <a:off x="7660326" y="2826550"/>
            <a:ext cx="1382936" cy="1192409"/>
          </a:xfrm>
          <a:custGeom>
            <a:avLst/>
            <a:gdLst/>
            <a:ahLst/>
            <a:cxnLst/>
            <a:rect l="l" t="t" r="r" b="b"/>
            <a:pathLst>
              <a:path w="3979672" h="3507086" extrusionOk="0">
                <a:moveTo>
                  <a:pt x="0" y="0"/>
                </a:moveTo>
                <a:lnTo>
                  <a:pt x="3979671" y="0"/>
                </a:lnTo>
                <a:lnTo>
                  <a:pt x="3979671" y="3507085"/>
                </a:lnTo>
                <a:lnTo>
                  <a:pt x="0" y="3507085"/>
                </a:lnTo>
                <a:lnTo>
                  <a:pt x="0" y="0"/>
                </a:lnTo>
                <a:close/>
              </a:path>
            </a:pathLst>
          </a:custGeom>
          <a:blipFill rotWithShape="1">
            <a:blip r:embed="rId3">
              <a:alphaModFix/>
            </a:blip>
            <a:stretch>
              <a:fillRect/>
            </a:stretch>
          </a:blipFill>
          <a:ln>
            <a:noFill/>
          </a:ln>
        </p:spPr>
        <p:txBody>
          <a:bodyPr/>
          <a:lstStyle/>
          <a:p>
            <a:endParaRPr lang="en-GB"/>
          </a:p>
        </p:txBody>
      </p:sp>
      <p:sp>
        <p:nvSpPr>
          <p:cNvPr id="397" name="Google Shape;397;p26"/>
          <p:cNvSpPr/>
          <p:nvPr/>
        </p:nvSpPr>
        <p:spPr>
          <a:xfrm>
            <a:off x="7661358" y="837563"/>
            <a:ext cx="1380867" cy="1631934"/>
          </a:xfrm>
          <a:custGeom>
            <a:avLst/>
            <a:gdLst/>
            <a:ahLst/>
            <a:cxnLst/>
            <a:rect l="l" t="t" r="r" b="b"/>
            <a:pathLst>
              <a:path w="2761734" h="3263867" extrusionOk="0">
                <a:moveTo>
                  <a:pt x="0" y="0"/>
                </a:moveTo>
                <a:lnTo>
                  <a:pt x="2761734" y="0"/>
                </a:lnTo>
                <a:lnTo>
                  <a:pt x="2761734" y="3263868"/>
                </a:lnTo>
                <a:lnTo>
                  <a:pt x="0" y="3263868"/>
                </a:lnTo>
                <a:lnTo>
                  <a:pt x="0" y="0"/>
                </a:lnTo>
                <a:close/>
              </a:path>
            </a:pathLst>
          </a:custGeom>
          <a:blipFill rotWithShape="1">
            <a:blip r:embed="rId4">
              <a:alphaModFix/>
            </a:blip>
            <a:stretch>
              <a:fillRect/>
            </a:stretch>
          </a:blipFill>
          <a:ln>
            <a:noFill/>
          </a:ln>
        </p:spPr>
        <p:txBody>
          <a:bodyPr/>
          <a:lstStyle/>
          <a:p>
            <a:endParaRPr lang="en-GB"/>
          </a:p>
        </p:txBody>
      </p:sp>
      <p:sp>
        <p:nvSpPr>
          <p:cNvPr id="398" name="Google Shape;398;p26"/>
          <p:cNvSpPr txBox="1"/>
          <p:nvPr/>
        </p:nvSpPr>
        <p:spPr>
          <a:xfrm>
            <a:off x="5761548" y="4721500"/>
            <a:ext cx="1669200" cy="603300"/>
          </a:xfrm>
          <a:prstGeom prst="rect">
            <a:avLst/>
          </a:prstGeom>
          <a:noFill/>
          <a:ln>
            <a:noFill/>
          </a:ln>
        </p:spPr>
        <p:txBody>
          <a:bodyPr spcFirstLastPara="1" wrap="square" lIns="91425" tIns="91425" rIns="91425" bIns="91425" anchor="t" anchorCtr="0">
            <a:spAutoFit/>
          </a:bodyPr>
          <a:lstStyle/>
          <a:p>
            <a:pPr marL="0" lvl="0" indent="0" algn="ctr" rtl="0">
              <a:lnSpc>
                <a:spcPct val="126714"/>
              </a:lnSpc>
              <a:spcBef>
                <a:spcPts val="0"/>
              </a:spcBef>
              <a:spcAft>
                <a:spcPts val="0"/>
              </a:spcAft>
              <a:buNone/>
            </a:pPr>
            <a:r>
              <a:rPr lang="en" sz="1200" b="1">
                <a:solidFill>
                  <a:schemeClr val="lt1"/>
                </a:solidFill>
              </a:rPr>
              <a:t>Isaac Samuels </a:t>
            </a:r>
            <a:endParaRPr sz="1200" b="1">
              <a:solidFill>
                <a:schemeClr val="lt1"/>
              </a:solidFill>
            </a:endParaRPr>
          </a:p>
          <a:p>
            <a:pPr marL="0" lvl="0" indent="0" algn="ctr" rtl="0">
              <a:lnSpc>
                <a:spcPct val="126714"/>
              </a:lnSpc>
              <a:spcBef>
                <a:spcPts val="0"/>
              </a:spcBef>
              <a:spcAft>
                <a:spcPts val="0"/>
              </a:spcAft>
              <a:buNone/>
            </a:pPr>
            <a:endParaRPr sz="1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7"/>
          <p:cNvSpPr txBox="1">
            <a:spLocks noGrp="1"/>
          </p:cNvSpPr>
          <p:nvPr>
            <p:ph type="title"/>
          </p:nvPr>
        </p:nvSpPr>
        <p:spPr>
          <a:xfrm>
            <a:off x="311700" y="82325"/>
            <a:ext cx="8520600" cy="572700"/>
          </a:xfrm>
          <a:prstGeom prst="rect">
            <a:avLst/>
          </a:prstGeom>
          <a:solidFill>
            <a:srgbClr val="FFE59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When you hear the phrase EDI - what comes to mind? </a:t>
            </a:r>
            <a:endParaRPr b="1"/>
          </a:p>
        </p:txBody>
      </p:sp>
      <p:sp>
        <p:nvSpPr>
          <p:cNvPr id="404" name="Google Shape;404;p27"/>
          <p:cNvSpPr txBox="1">
            <a:spLocks noGrp="1"/>
          </p:cNvSpPr>
          <p:nvPr>
            <p:ph type="body" idx="1"/>
          </p:nvPr>
        </p:nvSpPr>
        <p:spPr>
          <a:xfrm>
            <a:off x="311700" y="655025"/>
            <a:ext cx="8520600" cy="4286700"/>
          </a:xfrm>
          <a:prstGeom prst="rect">
            <a:avLst/>
          </a:prstGeom>
          <a:solidFill>
            <a:srgbClr val="FFF2CC"/>
          </a:solidFill>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i="1">
                <a:solidFill>
                  <a:schemeClr val="dk1"/>
                </a:solidFill>
              </a:rPr>
              <a:t>EDI to me means the uniqueness of every person</a:t>
            </a:r>
            <a:endParaRPr sz="1200" i="1">
              <a:solidFill>
                <a:schemeClr val="dk1"/>
              </a:solidFill>
            </a:endParaRPr>
          </a:p>
          <a:p>
            <a:pPr marL="457200" lvl="0" indent="0" algn="l" rtl="0">
              <a:spcBef>
                <a:spcPts val="0"/>
              </a:spcBef>
              <a:spcAft>
                <a:spcPts val="0"/>
              </a:spcAft>
              <a:buNone/>
            </a:pP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It means such a lot - hard to describe briefly! But I love the inclusion aspect :)</a:t>
            </a:r>
            <a:endParaRPr sz="1200" i="1">
              <a:solidFill>
                <a:schemeClr val="dk1"/>
              </a:solidFill>
            </a:endParaRPr>
          </a:p>
          <a:p>
            <a:pPr marL="457200" lvl="0" indent="0" algn="l" rtl="0">
              <a:spcBef>
                <a:spcPts val="0"/>
              </a:spcBef>
              <a:spcAft>
                <a:spcPts val="0"/>
              </a:spcAft>
              <a:buNone/>
            </a:pP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Not necessarily treating everyone the same but more recognising everyone is an individual and recognising and accommodating their differences</a:t>
            </a:r>
            <a:endParaRPr sz="1200" i="1">
              <a:solidFill>
                <a:schemeClr val="dk1"/>
              </a:solidFill>
            </a:endParaRPr>
          </a:p>
          <a:p>
            <a:pPr marL="457200" lvl="0" indent="0" algn="l" rtl="0">
              <a:spcBef>
                <a:spcPts val="0"/>
              </a:spcBef>
              <a:spcAft>
                <a:spcPts val="0"/>
              </a:spcAft>
              <a:buNone/>
            </a:pP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I sometimes think it can be overwhelming - how do I get it right? But when we do get it right it is amazing.</a:t>
            </a:r>
            <a:endParaRPr sz="1200" i="1">
              <a:solidFill>
                <a:schemeClr val="dk1"/>
              </a:solidFill>
            </a:endParaRPr>
          </a:p>
          <a:p>
            <a:pPr marL="457200" lvl="0" indent="0" algn="l" rtl="0">
              <a:spcBef>
                <a:spcPts val="0"/>
              </a:spcBef>
              <a:spcAft>
                <a:spcPts val="0"/>
              </a:spcAft>
              <a:buNone/>
            </a:pP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EDI for me is about equality of voice and ensuring no hierarchy of opinions where everyone is valued</a:t>
            </a:r>
            <a:endParaRPr sz="1200" i="1">
              <a:solidFill>
                <a:schemeClr val="dk1"/>
              </a:solidFill>
            </a:endParaRPr>
          </a:p>
          <a:p>
            <a:pPr marL="457200" lvl="0" indent="0" algn="l" rtl="0">
              <a:spcBef>
                <a:spcPts val="0"/>
              </a:spcBef>
              <a:spcAft>
                <a:spcPts val="0"/>
              </a:spcAft>
              <a:buNone/>
            </a:pP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Equality, Diversity and Inclusion..... as acronyms often hide the actual issue(s). And no part of this topic should ever be hidden else we accept hiding our unconscious prejudices.</a:t>
            </a:r>
            <a:endParaRPr sz="1200" i="1">
              <a:solidFill>
                <a:schemeClr val="dk1"/>
              </a:solidFill>
            </a:endParaRPr>
          </a:p>
          <a:p>
            <a:pPr marL="457200" lvl="0" indent="0" algn="l" rtl="0">
              <a:spcBef>
                <a:spcPts val="0"/>
              </a:spcBef>
              <a:spcAft>
                <a:spcPts val="0"/>
              </a:spcAft>
              <a:buNone/>
            </a:pPr>
            <a:endParaRPr sz="1200" i="1">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understanding of quality in the life as a disabled person ensuring that we can lead a fulfilling, equitable and dignified life</a:t>
            </a:r>
            <a:endParaRPr sz="1200" i="1">
              <a:solidFill>
                <a:schemeClr val="dk1"/>
              </a:solidFill>
            </a:endParaRPr>
          </a:p>
          <a:p>
            <a:pPr marL="457200" lvl="0" indent="0" algn="l" rtl="0">
              <a:spcBef>
                <a:spcPts val="0"/>
              </a:spcBef>
              <a:spcAft>
                <a:spcPts val="0"/>
              </a:spcAft>
              <a:buNone/>
            </a:pPr>
            <a:endParaRPr sz="1200" i="1">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EDI means not forgetting that some people will need help from others to represent their views, in order to be included.</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8"/>
          <p:cNvSpPr txBox="1">
            <a:spLocks noGrp="1"/>
          </p:cNvSpPr>
          <p:nvPr>
            <p:ph type="title"/>
          </p:nvPr>
        </p:nvSpPr>
        <p:spPr>
          <a:xfrm>
            <a:off x="311700" y="112250"/>
            <a:ext cx="8520600" cy="572700"/>
          </a:xfrm>
          <a:prstGeom prst="rect">
            <a:avLst/>
          </a:prstGeom>
          <a:solidFill>
            <a:srgbClr val="2CCCD3"/>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Key learning….</a:t>
            </a:r>
            <a:endParaRPr b="1"/>
          </a:p>
        </p:txBody>
      </p:sp>
      <p:sp>
        <p:nvSpPr>
          <p:cNvPr id="410" name="Google Shape;410;p28"/>
          <p:cNvSpPr txBox="1">
            <a:spLocks noGrp="1"/>
          </p:cNvSpPr>
          <p:nvPr>
            <p:ph type="body" idx="1"/>
          </p:nvPr>
        </p:nvSpPr>
        <p:spPr>
          <a:xfrm>
            <a:off x="311700" y="684950"/>
            <a:ext cx="8520600" cy="4326300"/>
          </a:xfrm>
          <a:prstGeom prst="rect">
            <a:avLst/>
          </a:prstGeom>
          <a:solidFill>
            <a:srgbClr val="C0DEE2"/>
          </a:solidFill>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688"/>
              <a:buFont typeface="Arial"/>
              <a:buNone/>
            </a:pPr>
            <a:r>
              <a:rPr lang="en" sz="1500" b="1" u="sng">
                <a:solidFill>
                  <a:schemeClr val="dk1"/>
                </a:solidFill>
              </a:rPr>
              <a:t>Reward and Recognition</a:t>
            </a:r>
            <a:endParaRPr sz="1500" b="1" u="sng">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**Importance of Reward and Recognition**:</a:t>
            </a:r>
            <a:endParaRPr sz="1500">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 Acknowledging and valuing contributions is crucial.</a:t>
            </a:r>
            <a:endParaRPr sz="1500">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  </a:t>
            </a:r>
            <a:endParaRPr sz="1500">
              <a:solidFill>
                <a:schemeClr val="dk1"/>
              </a:solidFill>
            </a:endParaRPr>
          </a:p>
          <a:p>
            <a:pPr marL="0" lvl="0" indent="0" algn="l" rtl="0">
              <a:lnSpc>
                <a:spcPct val="105000"/>
              </a:lnSpc>
              <a:spcBef>
                <a:spcPts val="0"/>
              </a:spcBef>
              <a:spcAft>
                <a:spcPts val="0"/>
              </a:spcAft>
              <a:buClr>
                <a:schemeClr val="dk1"/>
              </a:buClr>
              <a:buSzPts val="688"/>
              <a:buFont typeface="Arial"/>
              <a:buNone/>
            </a:pPr>
            <a:r>
              <a:rPr lang="en" sz="1500" b="1" u="sng">
                <a:solidFill>
                  <a:schemeClr val="dk1"/>
                </a:solidFill>
              </a:rPr>
              <a:t> Inclusivity and Diverse Voices</a:t>
            </a:r>
            <a:endParaRPr sz="1500" b="1" u="sng">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**Hearing More Voices**: Efforts must be made to include a variety of perspectives.</a:t>
            </a:r>
            <a:endParaRPr sz="1500">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**Move Away from Tick Boxes**: Actions should be genuine and not just for appearances.</a:t>
            </a:r>
            <a:endParaRPr sz="1500">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**More Variety in Voices**: Representation from diverse backgrounds is essential.</a:t>
            </a:r>
            <a:endParaRPr sz="1500">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**Intersectionality**: Recognize and respect the multiple dimensions of individuals’ identities.</a:t>
            </a:r>
            <a:endParaRPr sz="1500">
              <a:solidFill>
                <a:schemeClr val="dk1"/>
              </a:solidFill>
            </a:endParaRPr>
          </a:p>
          <a:p>
            <a:pPr marL="457200" lvl="0" indent="0" algn="l" rtl="0">
              <a:lnSpc>
                <a:spcPct val="105000"/>
              </a:lnSpc>
              <a:spcBef>
                <a:spcPts val="0"/>
              </a:spcBef>
              <a:spcAft>
                <a:spcPts val="0"/>
              </a:spcAft>
              <a:buClr>
                <a:schemeClr val="dk1"/>
              </a:buClr>
              <a:buSzPts val="688"/>
              <a:buFont typeface="Arial"/>
              <a:buNone/>
            </a:pPr>
            <a:endParaRPr sz="1500">
              <a:solidFill>
                <a:schemeClr val="dk1"/>
              </a:solidFill>
            </a:endParaRPr>
          </a:p>
          <a:p>
            <a:pPr marL="0" lvl="0" indent="0" algn="l" rtl="0">
              <a:lnSpc>
                <a:spcPct val="105000"/>
              </a:lnSpc>
              <a:spcBef>
                <a:spcPts val="0"/>
              </a:spcBef>
              <a:spcAft>
                <a:spcPts val="0"/>
              </a:spcAft>
              <a:buClr>
                <a:schemeClr val="dk1"/>
              </a:buClr>
              <a:buSzPts val="688"/>
              <a:buFont typeface="Arial"/>
              <a:buNone/>
            </a:pPr>
            <a:r>
              <a:rPr lang="en" sz="1500" b="1" u="sng">
                <a:solidFill>
                  <a:schemeClr val="dk1"/>
                </a:solidFill>
              </a:rPr>
              <a:t>Power Dynamics and Equality</a:t>
            </a:r>
            <a:endParaRPr sz="1500" b="1" u="sng">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**Equal Power Distribution**: Strive for equality by sharing power with all participants.</a:t>
            </a:r>
            <a:endParaRPr sz="1500">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**Imbalance of Power**: Acknowledgement that power imbalances still exist in co-production spaces.</a:t>
            </a:r>
            <a:endParaRPr sz="1500">
              <a:solidFill>
                <a:schemeClr val="dk1"/>
              </a:solidFill>
            </a:endParaRPr>
          </a:p>
          <a:p>
            <a:pPr marL="457200" lvl="0" indent="0" algn="l" rtl="0">
              <a:lnSpc>
                <a:spcPct val="105000"/>
              </a:lnSpc>
              <a:spcBef>
                <a:spcPts val="0"/>
              </a:spcBef>
              <a:spcAft>
                <a:spcPts val="0"/>
              </a:spcAft>
              <a:buClr>
                <a:schemeClr val="dk1"/>
              </a:buClr>
              <a:buSzPts val="688"/>
              <a:buFont typeface="Arial"/>
              <a:buNone/>
            </a:pPr>
            <a:r>
              <a:rPr lang="en" sz="1500">
                <a:solidFill>
                  <a:schemeClr val="dk1"/>
                </a:solidFill>
              </a:rPr>
              <a:t>**Equity vs. Equality**: Equity ensures everyone has the right opportunities to make things fair, beyond just equal treatment.</a:t>
            </a:r>
            <a:endParaRPr sz="1500">
              <a:solidFill>
                <a:schemeClr val="dk1"/>
              </a:solidFill>
            </a:endParaRPr>
          </a:p>
          <a:p>
            <a:pPr marL="0" lvl="0" indent="0" algn="l" rtl="0">
              <a:lnSpc>
                <a:spcPct val="105000"/>
              </a:lnSpc>
              <a:spcBef>
                <a:spcPts val="0"/>
              </a:spcBef>
              <a:spcAft>
                <a:spcPts val="1200"/>
              </a:spcAft>
              <a:buSzPts val="688"/>
              <a:buNone/>
            </a:pP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9"/>
          <p:cNvSpPr txBox="1">
            <a:spLocks noGrp="1"/>
          </p:cNvSpPr>
          <p:nvPr>
            <p:ph type="title"/>
          </p:nvPr>
        </p:nvSpPr>
        <p:spPr>
          <a:xfrm>
            <a:off x="311700" y="97300"/>
            <a:ext cx="8520600" cy="572700"/>
          </a:xfrm>
          <a:prstGeom prst="rect">
            <a:avLst/>
          </a:prstGeom>
          <a:solidFill>
            <a:srgbClr val="2CCCD3"/>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Key learning….</a:t>
            </a:r>
            <a:endParaRPr b="1"/>
          </a:p>
        </p:txBody>
      </p:sp>
      <p:sp>
        <p:nvSpPr>
          <p:cNvPr id="416" name="Google Shape;416;p29"/>
          <p:cNvSpPr txBox="1">
            <a:spLocks noGrp="1"/>
          </p:cNvSpPr>
          <p:nvPr>
            <p:ph type="body" idx="1"/>
          </p:nvPr>
        </p:nvSpPr>
        <p:spPr>
          <a:xfrm>
            <a:off x="311700" y="670000"/>
            <a:ext cx="8520600" cy="4320900"/>
          </a:xfrm>
          <a:prstGeom prst="rect">
            <a:avLst/>
          </a:prstGeom>
          <a:solidFill>
            <a:srgbClr val="C0DEE2"/>
          </a:solidFill>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523" b="1" u="sng">
                <a:solidFill>
                  <a:schemeClr val="dk1"/>
                </a:solidFill>
              </a:rPr>
              <a:t>Genuine Engagement and Systemic Change</a:t>
            </a:r>
            <a:endParaRPr sz="5523" b="1" u="sng">
              <a:solidFill>
                <a:schemeClr val="dk1"/>
              </a:solidFill>
            </a:endParaRPr>
          </a:p>
          <a:p>
            <a:pPr marL="457200" lvl="0" indent="0" algn="l" rtl="0">
              <a:spcBef>
                <a:spcPts val="0"/>
              </a:spcBef>
              <a:spcAft>
                <a:spcPts val="0"/>
              </a:spcAft>
              <a:buNone/>
            </a:pPr>
            <a:r>
              <a:rPr lang="en" sz="5523">
                <a:solidFill>
                  <a:schemeClr val="dk1"/>
                </a:solidFill>
              </a:rPr>
              <a:t>**Move Beyond Discussion to Action**: Since the Equality Act, minimal change has been observed.</a:t>
            </a:r>
            <a:endParaRPr sz="5523">
              <a:solidFill>
                <a:schemeClr val="dk1"/>
              </a:solidFill>
            </a:endParaRPr>
          </a:p>
          <a:p>
            <a:pPr marL="457200" lvl="0" indent="0" algn="l" rtl="0">
              <a:spcBef>
                <a:spcPts val="0"/>
              </a:spcBef>
              <a:spcAft>
                <a:spcPts val="0"/>
              </a:spcAft>
              <a:buNone/>
            </a:pPr>
            <a:r>
              <a:rPr lang="en" sz="5523">
                <a:solidFill>
                  <a:schemeClr val="dk1"/>
                </a:solidFill>
              </a:rPr>
              <a:t>**Breaking Barriers**: Understand and address subtle challenges and systemic barriers.</a:t>
            </a:r>
            <a:endParaRPr sz="5523">
              <a:solidFill>
                <a:schemeClr val="dk1"/>
              </a:solidFill>
            </a:endParaRPr>
          </a:p>
          <a:p>
            <a:pPr marL="457200" lvl="0" indent="0" algn="l" rtl="0">
              <a:spcBef>
                <a:spcPts val="0"/>
              </a:spcBef>
              <a:spcAft>
                <a:spcPts val="0"/>
              </a:spcAft>
              <a:buNone/>
            </a:pPr>
            <a:r>
              <a:rPr lang="en" sz="5523">
                <a:solidFill>
                  <a:schemeClr val="dk1"/>
                </a:solidFill>
              </a:rPr>
              <a:t>**Authenticity and Acceptance**: Encourage genuine self-expression and acceptance of diverse identities.</a:t>
            </a:r>
            <a:endParaRPr sz="5523">
              <a:solidFill>
                <a:schemeClr val="dk1"/>
              </a:solidFill>
            </a:endParaRPr>
          </a:p>
          <a:p>
            <a:pPr marL="457200" lvl="0" indent="0" algn="l" rtl="0">
              <a:spcBef>
                <a:spcPts val="0"/>
              </a:spcBef>
              <a:spcAft>
                <a:spcPts val="0"/>
              </a:spcAft>
              <a:buNone/>
            </a:pPr>
            <a:r>
              <a:rPr lang="en" sz="5523">
                <a:solidFill>
                  <a:schemeClr val="dk1"/>
                </a:solidFill>
              </a:rPr>
              <a:t>**Systemic Changes**: Inclusion needs to be an integral part of how systems are designed and implemented.</a:t>
            </a:r>
            <a:endParaRPr sz="5523">
              <a:solidFill>
                <a:schemeClr val="dk1"/>
              </a:solidFill>
            </a:endParaRPr>
          </a:p>
          <a:p>
            <a:pPr marL="457200" lvl="0" indent="0" algn="l" rtl="0">
              <a:spcBef>
                <a:spcPts val="0"/>
              </a:spcBef>
              <a:spcAft>
                <a:spcPts val="0"/>
              </a:spcAft>
              <a:buNone/>
            </a:pPr>
            <a:endParaRPr sz="5523">
              <a:solidFill>
                <a:schemeClr val="dk1"/>
              </a:solidFill>
            </a:endParaRPr>
          </a:p>
          <a:p>
            <a:pPr marL="0" lvl="0" indent="0" algn="l" rtl="0">
              <a:spcBef>
                <a:spcPts val="0"/>
              </a:spcBef>
              <a:spcAft>
                <a:spcPts val="0"/>
              </a:spcAft>
              <a:buNone/>
            </a:pPr>
            <a:r>
              <a:rPr lang="en" sz="5523" b="1" u="sng">
                <a:solidFill>
                  <a:schemeClr val="dk1"/>
                </a:solidFill>
              </a:rPr>
              <a:t> Perceived Barriers and Practical Challenges</a:t>
            </a:r>
            <a:endParaRPr sz="5523" b="1" u="sng">
              <a:solidFill>
                <a:schemeClr val="dk1"/>
              </a:solidFill>
            </a:endParaRPr>
          </a:p>
          <a:p>
            <a:pPr marL="457200" lvl="0" indent="0" algn="l" rtl="0">
              <a:spcBef>
                <a:spcPts val="0"/>
              </a:spcBef>
              <a:spcAft>
                <a:spcPts val="0"/>
              </a:spcAft>
              <a:buNone/>
            </a:pPr>
            <a:r>
              <a:rPr lang="en" sz="5523">
                <a:solidFill>
                  <a:schemeClr val="dk1"/>
                </a:solidFill>
              </a:rPr>
              <a:t>**Budget Constraints**: Budget issues can lead to a checkbox approach; need to find ways to overcome this.</a:t>
            </a:r>
            <a:endParaRPr sz="5523">
              <a:solidFill>
                <a:schemeClr val="dk1"/>
              </a:solidFill>
            </a:endParaRPr>
          </a:p>
          <a:p>
            <a:pPr marL="457200" lvl="0" indent="0" algn="l" rtl="0">
              <a:spcBef>
                <a:spcPts val="0"/>
              </a:spcBef>
              <a:spcAft>
                <a:spcPts val="0"/>
              </a:spcAft>
              <a:buNone/>
            </a:pPr>
            <a:r>
              <a:rPr lang="en" sz="5523">
                <a:solidFill>
                  <a:schemeClr val="dk1"/>
                </a:solidFill>
              </a:rPr>
              <a:t>**Carers’ Voices**: Carers should have opportunities to input into service design and receive support.</a:t>
            </a:r>
            <a:endParaRPr sz="5523">
              <a:solidFill>
                <a:schemeClr val="dk1"/>
              </a:solidFill>
            </a:endParaRPr>
          </a:p>
          <a:p>
            <a:pPr marL="457200" lvl="0" indent="0" algn="l" rtl="0">
              <a:spcBef>
                <a:spcPts val="0"/>
              </a:spcBef>
              <a:spcAft>
                <a:spcPts val="0"/>
              </a:spcAft>
              <a:buNone/>
            </a:pPr>
            <a:r>
              <a:rPr lang="en" sz="5523">
                <a:solidFill>
                  <a:schemeClr val="dk1"/>
                </a:solidFill>
              </a:rPr>
              <a:t>**Accessibility of Co-production**: Ensure co-production activities are accessible in terms of timing, format, and participation.</a:t>
            </a:r>
            <a:endParaRPr sz="5523">
              <a:solidFill>
                <a:schemeClr val="dk1"/>
              </a:solidFill>
            </a:endParaRPr>
          </a:p>
          <a:p>
            <a:pPr marL="457200" lvl="0" indent="0" algn="l" rtl="0">
              <a:spcBef>
                <a:spcPts val="0"/>
              </a:spcBef>
              <a:spcAft>
                <a:spcPts val="0"/>
              </a:spcAft>
              <a:buNone/>
            </a:pPr>
            <a:endParaRPr sz="5523">
              <a:solidFill>
                <a:schemeClr val="dk1"/>
              </a:solidFill>
            </a:endParaRPr>
          </a:p>
          <a:p>
            <a:pPr marL="0" lvl="0" indent="0" algn="l" rtl="0">
              <a:spcBef>
                <a:spcPts val="0"/>
              </a:spcBef>
              <a:spcAft>
                <a:spcPts val="0"/>
              </a:spcAft>
              <a:buNone/>
            </a:pPr>
            <a:r>
              <a:rPr lang="en" sz="5523" b="1" u="sng">
                <a:solidFill>
                  <a:schemeClr val="dk1"/>
                </a:solidFill>
              </a:rPr>
              <a:t> Identity and Belonging</a:t>
            </a:r>
            <a:endParaRPr sz="5523" b="1" u="sng">
              <a:solidFill>
                <a:schemeClr val="dk1"/>
              </a:solidFill>
            </a:endParaRPr>
          </a:p>
          <a:p>
            <a:pPr marL="457200" lvl="0" indent="0" algn="l" rtl="0">
              <a:spcBef>
                <a:spcPts val="0"/>
              </a:spcBef>
              <a:spcAft>
                <a:spcPts val="0"/>
              </a:spcAft>
              <a:buNone/>
            </a:pPr>
            <a:r>
              <a:rPr lang="en" sz="5523">
                <a:solidFill>
                  <a:schemeClr val="dk1"/>
                </a:solidFill>
              </a:rPr>
              <a:t>**Cultural Acceptance**: Struggles of being accepted as British while being from a minority background.</a:t>
            </a:r>
            <a:endParaRPr sz="5523">
              <a:solidFill>
                <a:schemeClr val="dk1"/>
              </a:solidFill>
            </a:endParaRPr>
          </a:p>
          <a:p>
            <a:pPr marL="457200" lvl="0" indent="0" algn="l" rtl="0">
              <a:spcBef>
                <a:spcPts val="0"/>
              </a:spcBef>
              <a:spcAft>
                <a:spcPts val="0"/>
              </a:spcAft>
              <a:buNone/>
            </a:pPr>
            <a:r>
              <a:rPr lang="en" sz="5523">
                <a:solidFill>
                  <a:schemeClr val="dk1"/>
                </a:solidFill>
              </a:rPr>
              <a:t>**Positive Curiosity**: Engage with people’s backgrounds in a respectful and curious manner.</a:t>
            </a:r>
            <a:endParaRPr sz="5523">
              <a:solidFill>
                <a:schemeClr val="dk1"/>
              </a:solidFill>
            </a:endParaRPr>
          </a:p>
          <a:p>
            <a:pPr marL="457200" lvl="0" indent="0" algn="l" rtl="0">
              <a:spcBef>
                <a:spcPts val="0"/>
              </a:spcBef>
              <a:spcAft>
                <a:spcPts val="0"/>
              </a:spcAft>
              <a:buClr>
                <a:schemeClr val="dk1"/>
              </a:buClr>
              <a:buSzPts val="275"/>
              <a:buFont typeface="Arial"/>
              <a:buNone/>
            </a:pPr>
            <a:r>
              <a:rPr lang="en" sz="5523">
                <a:solidFill>
                  <a:schemeClr val="dk1"/>
                </a:solidFill>
              </a:rPr>
              <a:t>**Diversity in the Workforce**: Inclusion should also consider those working in services, not just service users.</a:t>
            </a:r>
            <a:endParaRPr sz="5523">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title"/>
          </p:nvPr>
        </p:nvSpPr>
        <p:spPr>
          <a:xfrm>
            <a:off x="311700" y="152475"/>
            <a:ext cx="8520600" cy="572700"/>
          </a:xfrm>
          <a:prstGeom prst="rect">
            <a:avLst/>
          </a:prstGeom>
          <a:solidFill>
            <a:srgbClr val="C27BA0"/>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Final reflections… </a:t>
            </a:r>
            <a:endParaRPr b="1"/>
          </a:p>
        </p:txBody>
      </p:sp>
      <p:sp>
        <p:nvSpPr>
          <p:cNvPr id="422" name="Google Shape;422;p30"/>
          <p:cNvSpPr txBox="1">
            <a:spLocks noGrp="1"/>
          </p:cNvSpPr>
          <p:nvPr>
            <p:ph type="body" idx="1"/>
          </p:nvPr>
        </p:nvSpPr>
        <p:spPr>
          <a:xfrm>
            <a:off x="311700" y="725175"/>
            <a:ext cx="8520600" cy="4164300"/>
          </a:xfrm>
          <a:prstGeom prst="rect">
            <a:avLst/>
          </a:prstGeom>
          <a:solidFill>
            <a:srgbClr val="EDC6DB"/>
          </a:solidFill>
        </p:spPr>
        <p:txBody>
          <a:bodyPr spcFirstLastPara="1" wrap="square" lIns="91425" tIns="91425" rIns="91425" bIns="91425" anchor="t" anchorCtr="0">
            <a:noAutofit/>
          </a:bodyPr>
          <a:lstStyle/>
          <a:p>
            <a:pPr marL="457200" lvl="0" indent="0" algn="l" rtl="0">
              <a:lnSpc>
                <a:spcPct val="105000"/>
              </a:lnSpc>
              <a:spcBef>
                <a:spcPts val="0"/>
              </a:spcBef>
              <a:spcAft>
                <a:spcPts val="0"/>
              </a:spcAft>
              <a:buNone/>
            </a:pPr>
            <a:endParaRPr sz="1200">
              <a:solidFill>
                <a:schemeClr val="dk1"/>
              </a:solidFill>
            </a:endParaRPr>
          </a:p>
          <a:p>
            <a:pPr marL="457200" lvl="0" indent="-304800" algn="l" rtl="0">
              <a:lnSpc>
                <a:spcPct val="105000"/>
              </a:lnSpc>
              <a:spcBef>
                <a:spcPts val="0"/>
              </a:spcBef>
              <a:spcAft>
                <a:spcPts val="0"/>
              </a:spcAft>
              <a:buClr>
                <a:schemeClr val="dk1"/>
              </a:buClr>
              <a:buSzPts val="1200"/>
              <a:buChar char="●"/>
            </a:pPr>
            <a:r>
              <a:rPr lang="en" sz="1200">
                <a:solidFill>
                  <a:schemeClr val="dk1"/>
                </a:solidFill>
              </a:rPr>
              <a:t>Hate the acronym - what does it stand for! Its a bittersweet thing - great to talk about it - but the bitter side is being a topic on the agenda of my daily life - a topic that is slotted in between other things -that's hard for me. Even in the conversation it does feel that its a tick box thing that I have attended EDI training - and then things don't change...</a:t>
            </a:r>
            <a:endParaRPr sz="1200">
              <a:solidFill>
                <a:schemeClr val="dk1"/>
              </a:solidFill>
            </a:endParaRPr>
          </a:p>
          <a:p>
            <a:pPr marL="457200" lvl="0" indent="0" algn="l" rtl="0">
              <a:lnSpc>
                <a:spcPct val="105000"/>
              </a:lnSpc>
              <a:spcBef>
                <a:spcPts val="0"/>
              </a:spcBef>
              <a:spcAft>
                <a:spcPts val="0"/>
              </a:spcAft>
              <a:buNone/>
            </a:pPr>
            <a:endParaRPr sz="1200">
              <a:solidFill>
                <a:schemeClr val="dk1"/>
              </a:solidFill>
            </a:endParaRPr>
          </a:p>
          <a:p>
            <a:pPr marL="457200" lvl="0" indent="-304800" algn="l" rtl="0">
              <a:lnSpc>
                <a:spcPct val="105000"/>
              </a:lnSpc>
              <a:spcBef>
                <a:spcPts val="0"/>
              </a:spcBef>
              <a:spcAft>
                <a:spcPts val="0"/>
              </a:spcAft>
              <a:buClr>
                <a:schemeClr val="dk1"/>
              </a:buClr>
              <a:buSzPts val="1200"/>
              <a:buChar char="●"/>
            </a:pPr>
            <a:r>
              <a:rPr lang="en" sz="1200">
                <a:solidFill>
                  <a:schemeClr val="dk1"/>
                </a:solidFill>
              </a:rPr>
              <a:t>Things to reflect on - the issue of being invited to 'represent' a particular group - how do we avoid this - is about having the conversation like this - Over A Brew - being brave - and learning from one another and calling things out.</a:t>
            </a:r>
            <a:endParaRPr sz="1200">
              <a:solidFill>
                <a:schemeClr val="dk1"/>
              </a:solidFill>
            </a:endParaRPr>
          </a:p>
          <a:p>
            <a:pPr marL="457200" lvl="0" indent="0" algn="l" rtl="0">
              <a:lnSpc>
                <a:spcPct val="105000"/>
              </a:lnSpc>
              <a:spcBef>
                <a:spcPts val="0"/>
              </a:spcBef>
              <a:spcAft>
                <a:spcPts val="0"/>
              </a:spcAft>
              <a:buNone/>
            </a:pPr>
            <a:endParaRPr sz="1200">
              <a:solidFill>
                <a:schemeClr val="dk1"/>
              </a:solidFill>
            </a:endParaRPr>
          </a:p>
          <a:p>
            <a:pPr marL="457200" lvl="0" indent="-304800" algn="l" rtl="0">
              <a:lnSpc>
                <a:spcPct val="105000"/>
              </a:lnSpc>
              <a:spcBef>
                <a:spcPts val="0"/>
              </a:spcBef>
              <a:spcAft>
                <a:spcPts val="0"/>
              </a:spcAft>
              <a:buClr>
                <a:schemeClr val="dk1"/>
              </a:buClr>
              <a:buSzPts val="1200"/>
              <a:buChar char="●"/>
            </a:pPr>
            <a:r>
              <a:rPr lang="en" sz="1200">
                <a:solidFill>
                  <a:schemeClr val="dk1"/>
                </a:solidFill>
              </a:rPr>
              <a:t>One thing we haven't touched on today is values - the fundamentals of how we expect to be worked with - with dignity and respect and kindness - value approach is so important for this.</a:t>
            </a:r>
            <a:endParaRPr sz="1200">
              <a:solidFill>
                <a:schemeClr val="dk1"/>
              </a:solidFill>
            </a:endParaRPr>
          </a:p>
          <a:p>
            <a:pPr marL="457200" lvl="0" indent="0" algn="l" rtl="0">
              <a:lnSpc>
                <a:spcPct val="105000"/>
              </a:lnSpc>
              <a:spcBef>
                <a:spcPts val="0"/>
              </a:spcBef>
              <a:spcAft>
                <a:spcPts val="0"/>
              </a:spcAft>
              <a:buNone/>
            </a:pPr>
            <a:endParaRPr sz="1200">
              <a:solidFill>
                <a:schemeClr val="dk1"/>
              </a:solidFill>
            </a:endParaRPr>
          </a:p>
          <a:p>
            <a:pPr marL="457200" lvl="0" indent="-304800" algn="l" rtl="0">
              <a:lnSpc>
                <a:spcPct val="105000"/>
              </a:lnSpc>
              <a:spcBef>
                <a:spcPts val="0"/>
              </a:spcBef>
              <a:spcAft>
                <a:spcPts val="0"/>
              </a:spcAft>
              <a:buClr>
                <a:schemeClr val="dk1"/>
              </a:buClr>
              <a:buSzPts val="1200"/>
              <a:buChar char="●"/>
            </a:pPr>
            <a:r>
              <a:rPr lang="en" sz="1200">
                <a:solidFill>
                  <a:schemeClr val="dk1"/>
                </a:solidFill>
              </a:rPr>
              <a:t>Make sure this session feeds into the Diversity and Equality Group as well as the Putting People at the Heart of Care and Support Group - raise awareness and plant seeds for change</a:t>
            </a:r>
            <a:endParaRPr sz="1200">
              <a:solidFill>
                <a:schemeClr val="dk1"/>
              </a:solidFill>
            </a:endParaRPr>
          </a:p>
          <a:p>
            <a:pPr marL="457200" lvl="0" indent="0" algn="l" rtl="0">
              <a:lnSpc>
                <a:spcPct val="105000"/>
              </a:lnSpc>
              <a:spcBef>
                <a:spcPts val="0"/>
              </a:spcBef>
              <a:spcAft>
                <a:spcPts val="0"/>
              </a:spcAft>
              <a:buNone/>
            </a:pPr>
            <a:endParaRPr sz="1200">
              <a:solidFill>
                <a:schemeClr val="dk1"/>
              </a:solidFill>
            </a:endParaRPr>
          </a:p>
          <a:p>
            <a:pPr marL="457200" lvl="0" indent="-304800" algn="l" rtl="0">
              <a:lnSpc>
                <a:spcPct val="105000"/>
              </a:lnSpc>
              <a:spcBef>
                <a:spcPts val="0"/>
              </a:spcBef>
              <a:spcAft>
                <a:spcPts val="0"/>
              </a:spcAft>
              <a:buClr>
                <a:schemeClr val="dk1"/>
              </a:buClr>
              <a:buSzPts val="1200"/>
              <a:buChar char="●"/>
            </a:pPr>
            <a:r>
              <a:rPr lang="en" sz="1200">
                <a:solidFill>
                  <a:schemeClr val="dk1"/>
                </a:solidFill>
              </a:rPr>
              <a:t>I'm taking away a reminder that there is more that unites us than separates us, and we can all learn from each other.</a:t>
            </a:r>
            <a:endParaRPr sz="1200">
              <a:solidFill>
                <a:schemeClr val="dk1"/>
              </a:solidFill>
            </a:endParaRPr>
          </a:p>
          <a:p>
            <a:pPr marL="457200" lvl="0" indent="0" algn="l" rtl="0">
              <a:lnSpc>
                <a:spcPct val="105000"/>
              </a:lnSpc>
              <a:spcBef>
                <a:spcPts val="0"/>
              </a:spcBef>
              <a:spcAft>
                <a:spcPts val="0"/>
              </a:spcAft>
              <a:buNone/>
            </a:pPr>
            <a:endParaRPr sz="1200">
              <a:solidFill>
                <a:schemeClr val="dk1"/>
              </a:solidFill>
            </a:endParaRPr>
          </a:p>
          <a:p>
            <a:pPr marL="457200" lvl="0" indent="-304800" algn="l" rtl="0">
              <a:lnSpc>
                <a:spcPct val="105000"/>
              </a:lnSpc>
              <a:spcBef>
                <a:spcPts val="0"/>
              </a:spcBef>
              <a:spcAft>
                <a:spcPts val="0"/>
              </a:spcAft>
              <a:buClr>
                <a:schemeClr val="dk1"/>
              </a:buClr>
              <a:buSzPts val="1200"/>
              <a:buChar char="●"/>
            </a:pPr>
            <a:r>
              <a:rPr lang="en" sz="1200">
                <a:solidFill>
                  <a:schemeClr val="dk1"/>
                </a:solidFill>
              </a:rPr>
              <a:t>Thank you for this space and the generosity shown by people willing to share their experiences. I will take time to think through today's session, both personally and professionally. A rich discussion.</a:t>
            </a:r>
            <a:endParaRPr sz="1200">
              <a:solidFill>
                <a:schemeClr val="dk1"/>
              </a:solidFill>
            </a:endParaRPr>
          </a:p>
          <a:p>
            <a:pPr marL="457200" lvl="0" indent="0" algn="l" rtl="0">
              <a:lnSpc>
                <a:spcPct val="105000"/>
              </a:lnSpc>
              <a:spcBef>
                <a:spcPts val="0"/>
              </a:spcBef>
              <a:spcAft>
                <a:spcPts val="0"/>
              </a:spcAft>
              <a:buNone/>
            </a:pPr>
            <a:endParaRPr sz="1200">
              <a:solidFill>
                <a:schemeClr val="dk1"/>
              </a:solidFill>
            </a:endParaRPr>
          </a:p>
          <a:p>
            <a:pPr marL="457200" lvl="0" indent="-304800" algn="l" rtl="0">
              <a:lnSpc>
                <a:spcPct val="105000"/>
              </a:lnSpc>
              <a:spcBef>
                <a:spcPts val="0"/>
              </a:spcBef>
              <a:spcAft>
                <a:spcPts val="0"/>
              </a:spcAft>
              <a:buClr>
                <a:schemeClr val="dk1"/>
              </a:buClr>
              <a:buSzPts val="1200"/>
              <a:buChar char="●"/>
            </a:pPr>
            <a:r>
              <a:rPr lang="en" sz="1200">
                <a:solidFill>
                  <a:schemeClr val="dk1"/>
                </a:solidFill>
              </a:rPr>
              <a:t>I need to do more in my workspace and in my outside life to break down the barriers Reality &gt; Liberation</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1"/>
          <p:cNvSpPr txBox="1">
            <a:spLocks noGrp="1"/>
          </p:cNvSpPr>
          <p:nvPr>
            <p:ph type="title"/>
          </p:nvPr>
        </p:nvSpPr>
        <p:spPr>
          <a:xfrm>
            <a:off x="311700" y="445025"/>
            <a:ext cx="85206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And Finally - Face to Face Gathering 10th Sept 2024</a:t>
            </a:r>
            <a:endParaRPr b="1"/>
          </a:p>
        </p:txBody>
      </p:sp>
      <p:sp>
        <p:nvSpPr>
          <p:cNvPr id="428" name="Google Shape;428;p31"/>
          <p:cNvSpPr txBox="1">
            <a:spLocks noGrp="1"/>
          </p:cNvSpPr>
          <p:nvPr>
            <p:ph type="body" idx="1"/>
          </p:nvPr>
        </p:nvSpPr>
        <p:spPr>
          <a:xfrm>
            <a:off x="311700" y="1017725"/>
            <a:ext cx="8520600" cy="3826800"/>
          </a:xfrm>
          <a:prstGeom prst="rect">
            <a:avLst/>
          </a:prstGeom>
          <a:solidFill>
            <a:srgbClr val="D9EAD3"/>
          </a:solidFill>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rPr>
              <a:t>Flyer - please </a:t>
            </a:r>
            <a:r>
              <a:rPr lang="en" sz="2100" b="1">
                <a:solidFill>
                  <a:schemeClr val="dk1"/>
                </a:solidFill>
              </a:rPr>
              <a:t>invite at least one other person with lived experience… </a:t>
            </a:r>
            <a:endParaRPr sz="2100">
              <a:solidFill>
                <a:schemeClr val="dk1"/>
              </a:solidFill>
            </a:endParaRPr>
          </a:p>
          <a:p>
            <a:pPr marL="0" lvl="0" indent="0" algn="l" rtl="0">
              <a:spcBef>
                <a:spcPts val="1200"/>
              </a:spcBef>
              <a:spcAft>
                <a:spcPts val="0"/>
              </a:spcAft>
              <a:buNone/>
            </a:pPr>
            <a:r>
              <a:rPr lang="en" sz="2100">
                <a:solidFill>
                  <a:schemeClr val="dk1"/>
                </a:solidFill>
              </a:rPr>
              <a:t>What would be </a:t>
            </a:r>
            <a:r>
              <a:rPr lang="en" sz="2100" b="1">
                <a:solidFill>
                  <a:schemeClr val="dk1"/>
                </a:solidFill>
              </a:rPr>
              <a:t>helpful for you to do this</a:t>
            </a:r>
            <a:r>
              <a:rPr lang="en" sz="2100">
                <a:solidFill>
                  <a:schemeClr val="dk1"/>
                </a:solidFill>
              </a:rPr>
              <a:t> in terms of invitation/ information?</a:t>
            </a:r>
            <a:endParaRPr sz="2100">
              <a:solidFill>
                <a:schemeClr val="dk1"/>
              </a:solidFill>
            </a:endParaRPr>
          </a:p>
          <a:p>
            <a:pPr marL="0" lvl="0" indent="0" algn="l" rtl="0">
              <a:spcBef>
                <a:spcPts val="1200"/>
              </a:spcBef>
              <a:spcAft>
                <a:spcPts val="0"/>
              </a:spcAft>
              <a:buNone/>
            </a:pPr>
            <a:r>
              <a:rPr lang="en" sz="2100">
                <a:solidFill>
                  <a:schemeClr val="dk1"/>
                </a:solidFill>
              </a:rPr>
              <a:t>Think about </a:t>
            </a:r>
            <a:r>
              <a:rPr lang="en" sz="2100" b="1">
                <a:solidFill>
                  <a:schemeClr val="dk1"/>
                </a:solidFill>
              </a:rPr>
              <a:t>other people working in social care in your area</a:t>
            </a:r>
            <a:r>
              <a:rPr lang="en" sz="2100">
                <a:solidFill>
                  <a:schemeClr val="dk1"/>
                </a:solidFill>
              </a:rPr>
              <a:t> who might benefit, have something to contribute.</a:t>
            </a:r>
            <a:endParaRPr sz="2100">
              <a:solidFill>
                <a:schemeClr val="dk1"/>
              </a:solidFill>
            </a:endParaRPr>
          </a:p>
          <a:p>
            <a:pPr marL="0" lvl="0" indent="0" algn="l" rtl="0">
              <a:spcBef>
                <a:spcPts val="1200"/>
              </a:spcBef>
              <a:spcAft>
                <a:spcPts val="1200"/>
              </a:spcAft>
              <a:buNone/>
            </a:pPr>
            <a:r>
              <a:rPr lang="en" sz="2100">
                <a:solidFill>
                  <a:schemeClr val="dk1"/>
                </a:solidFill>
              </a:rPr>
              <a:t>Please </a:t>
            </a:r>
            <a:r>
              <a:rPr lang="en" sz="2100" b="1">
                <a:solidFill>
                  <a:schemeClr val="dk1"/>
                </a:solidFill>
              </a:rPr>
              <a:t>nominate someone else if you can't make it</a:t>
            </a:r>
            <a:r>
              <a:rPr lang="en" sz="2100">
                <a:solidFill>
                  <a:schemeClr val="dk1"/>
                </a:solidFill>
              </a:rPr>
              <a:t> - our aim is to have representation from ALL the local authorities of at least one person with lived and one person with professional experience. </a:t>
            </a:r>
            <a:endParaRPr sz="2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14"/>
          <p:cNvGrpSpPr/>
          <p:nvPr/>
        </p:nvGrpSpPr>
        <p:grpSpPr>
          <a:xfrm>
            <a:off x="-31" y="0"/>
            <a:ext cx="9144300" cy="3213469"/>
            <a:chOff x="0" y="0"/>
            <a:chExt cx="4816592" cy="1692636"/>
          </a:xfrm>
        </p:grpSpPr>
        <p:sp>
          <p:nvSpPr>
            <p:cNvPr id="68" name="Google Shape;68;p14"/>
            <p:cNvSpPr/>
            <p:nvPr/>
          </p:nvSpPr>
          <p:spPr>
            <a:xfrm>
              <a:off x="0" y="0"/>
              <a:ext cx="4816592" cy="1692636"/>
            </a:xfrm>
            <a:custGeom>
              <a:avLst/>
              <a:gdLst/>
              <a:ahLst/>
              <a:cxnLst/>
              <a:rect l="l" t="t" r="r" b="b"/>
              <a:pathLst>
                <a:path w="4816592" h="1692636" extrusionOk="0">
                  <a:moveTo>
                    <a:pt x="0" y="0"/>
                  </a:moveTo>
                  <a:lnTo>
                    <a:pt x="4816592" y="0"/>
                  </a:lnTo>
                  <a:lnTo>
                    <a:pt x="4816592" y="1692636"/>
                  </a:lnTo>
                  <a:lnTo>
                    <a:pt x="0" y="1692636"/>
                  </a:lnTo>
                  <a:close/>
                </a:path>
              </a:pathLst>
            </a:custGeom>
            <a:solidFill>
              <a:srgbClr val="2CCCD3"/>
            </a:solidFill>
            <a:ln>
              <a:noFill/>
            </a:ln>
          </p:spPr>
          <p:txBody>
            <a:bodyPr/>
            <a:lstStyle/>
            <a:p>
              <a:endParaRPr lang="en-GB"/>
            </a:p>
          </p:txBody>
        </p:sp>
        <p:sp>
          <p:nvSpPr>
            <p:cNvPr id="69" name="Google Shape;69;p14"/>
            <p:cNvSpPr txBox="1"/>
            <p:nvPr/>
          </p:nvSpPr>
          <p:spPr>
            <a:xfrm>
              <a:off x="0" y="38100"/>
              <a:ext cx="4816500" cy="1654500"/>
            </a:xfrm>
            <a:prstGeom prst="rect">
              <a:avLst/>
            </a:prstGeom>
            <a:noFill/>
            <a:ln>
              <a:noFill/>
            </a:ln>
          </p:spPr>
          <p:txBody>
            <a:bodyPr spcFirstLastPara="1" wrap="square" lIns="25400" tIns="25400" rIns="25400" bIns="25400" anchor="ctr" anchorCtr="0">
              <a:noAutofit/>
            </a:bodyPr>
            <a:lstStyle/>
            <a:p>
              <a:pPr marL="0" marR="0" lvl="0" indent="0" algn="ctr" rtl="0">
                <a:lnSpc>
                  <a:spcPct val="133333"/>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0" name="Google Shape;70;p14"/>
          <p:cNvSpPr/>
          <p:nvPr/>
        </p:nvSpPr>
        <p:spPr>
          <a:xfrm>
            <a:off x="415122" y="3801064"/>
            <a:ext cx="1987008" cy="828086"/>
          </a:xfrm>
          <a:custGeom>
            <a:avLst/>
            <a:gdLst/>
            <a:ahLst/>
            <a:cxnLst/>
            <a:rect l="l" t="t" r="r" b="b"/>
            <a:pathLst>
              <a:path w="3974016" h="1656171" extrusionOk="0">
                <a:moveTo>
                  <a:pt x="0" y="0"/>
                </a:moveTo>
                <a:lnTo>
                  <a:pt x="3974016" y="0"/>
                </a:lnTo>
                <a:lnTo>
                  <a:pt x="3974016" y="1656171"/>
                </a:lnTo>
                <a:lnTo>
                  <a:pt x="0" y="1656171"/>
                </a:lnTo>
                <a:lnTo>
                  <a:pt x="0" y="0"/>
                </a:lnTo>
                <a:close/>
              </a:path>
            </a:pathLst>
          </a:custGeom>
          <a:blipFill rotWithShape="1">
            <a:blip r:embed="rId3">
              <a:alphaModFix/>
            </a:blip>
            <a:stretch>
              <a:fillRect/>
            </a:stretch>
          </a:blipFill>
          <a:ln>
            <a:noFill/>
          </a:ln>
        </p:spPr>
        <p:txBody>
          <a:bodyPr/>
          <a:lstStyle/>
          <a:p>
            <a:endParaRPr lang="en-GB"/>
          </a:p>
        </p:txBody>
      </p:sp>
      <p:sp>
        <p:nvSpPr>
          <p:cNvPr id="71" name="Google Shape;71;p14"/>
          <p:cNvSpPr/>
          <p:nvPr/>
        </p:nvSpPr>
        <p:spPr>
          <a:xfrm>
            <a:off x="5152644" y="644835"/>
            <a:ext cx="3477006" cy="4114800"/>
          </a:xfrm>
          <a:custGeom>
            <a:avLst/>
            <a:gdLst/>
            <a:ahLst/>
            <a:cxnLst/>
            <a:rect l="l" t="t" r="r" b="b"/>
            <a:pathLst>
              <a:path w="6954012" h="8229600" extrusionOk="0">
                <a:moveTo>
                  <a:pt x="0" y="0"/>
                </a:moveTo>
                <a:lnTo>
                  <a:pt x="6954012" y="0"/>
                </a:lnTo>
                <a:lnTo>
                  <a:pt x="6954012" y="8229600"/>
                </a:lnTo>
                <a:lnTo>
                  <a:pt x="0" y="8229600"/>
                </a:lnTo>
                <a:lnTo>
                  <a:pt x="0" y="0"/>
                </a:lnTo>
                <a:close/>
              </a:path>
            </a:pathLst>
          </a:custGeom>
          <a:blipFill rotWithShape="1">
            <a:blip r:embed="rId4">
              <a:alphaModFix/>
            </a:blip>
            <a:stretch>
              <a:fillRect/>
            </a:stretch>
          </a:blipFill>
          <a:ln>
            <a:noFill/>
          </a:ln>
        </p:spPr>
        <p:txBody>
          <a:bodyPr/>
          <a:lstStyle/>
          <a:p>
            <a:endParaRPr lang="en-GB"/>
          </a:p>
        </p:txBody>
      </p:sp>
      <p:sp>
        <p:nvSpPr>
          <p:cNvPr id="72" name="Google Shape;72;p14"/>
          <p:cNvSpPr/>
          <p:nvPr/>
        </p:nvSpPr>
        <p:spPr>
          <a:xfrm>
            <a:off x="2851935" y="3543874"/>
            <a:ext cx="1900589" cy="1215761"/>
          </a:xfrm>
          <a:custGeom>
            <a:avLst/>
            <a:gdLst/>
            <a:ahLst/>
            <a:cxnLst/>
            <a:rect l="l" t="t" r="r" b="b"/>
            <a:pathLst>
              <a:path w="3801178" h="2431523" extrusionOk="0">
                <a:moveTo>
                  <a:pt x="0" y="0"/>
                </a:moveTo>
                <a:lnTo>
                  <a:pt x="3801178" y="0"/>
                </a:lnTo>
                <a:lnTo>
                  <a:pt x="3801178" y="2431522"/>
                </a:lnTo>
                <a:lnTo>
                  <a:pt x="0" y="2431522"/>
                </a:lnTo>
                <a:lnTo>
                  <a:pt x="0" y="0"/>
                </a:lnTo>
                <a:close/>
              </a:path>
            </a:pathLst>
          </a:custGeom>
          <a:blipFill rotWithShape="1">
            <a:blip r:embed="rId5">
              <a:alphaModFix/>
            </a:blip>
            <a:stretch>
              <a:fillRect/>
            </a:stretch>
          </a:blipFill>
          <a:ln>
            <a:noFill/>
          </a:ln>
        </p:spPr>
        <p:txBody>
          <a:bodyPr/>
          <a:lstStyle/>
          <a:p>
            <a:endParaRPr lang="en-GB"/>
          </a:p>
        </p:txBody>
      </p:sp>
      <p:sp>
        <p:nvSpPr>
          <p:cNvPr id="73" name="Google Shape;73;p14"/>
          <p:cNvSpPr txBox="1"/>
          <p:nvPr/>
        </p:nvSpPr>
        <p:spPr>
          <a:xfrm>
            <a:off x="-299050" y="160475"/>
            <a:ext cx="6087600" cy="1662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5400" b="1" i="0" u="none" strike="noStrike" cap="none">
                <a:solidFill>
                  <a:srgbClr val="FFFFFF"/>
                </a:solidFill>
                <a:latin typeface="Montserrat"/>
                <a:ea typeface="Montserrat"/>
                <a:cs typeface="Montserrat"/>
                <a:sym typeface="Montserrat"/>
              </a:rPr>
              <a:t>Over A Brew Session </a:t>
            </a:r>
            <a:endParaRPr sz="700"/>
          </a:p>
        </p:txBody>
      </p:sp>
      <p:sp>
        <p:nvSpPr>
          <p:cNvPr id="74" name="Google Shape;74;p14"/>
          <p:cNvSpPr txBox="1"/>
          <p:nvPr/>
        </p:nvSpPr>
        <p:spPr>
          <a:xfrm>
            <a:off x="1073540" y="1885398"/>
            <a:ext cx="3196500" cy="3078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2000" b="1" i="0" u="none" strike="noStrike" cap="none">
                <a:solidFill>
                  <a:srgbClr val="000000"/>
                </a:solidFill>
                <a:latin typeface="Poppins"/>
                <a:ea typeface="Poppins"/>
                <a:cs typeface="Poppins"/>
                <a:sym typeface="Poppins"/>
              </a:rPr>
              <a:t>26 June 2024</a:t>
            </a:r>
            <a:endParaRPr sz="700"/>
          </a:p>
        </p:txBody>
      </p:sp>
      <p:sp>
        <p:nvSpPr>
          <p:cNvPr id="75" name="Google Shape;75;p14"/>
          <p:cNvSpPr txBox="1"/>
          <p:nvPr/>
        </p:nvSpPr>
        <p:spPr>
          <a:xfrm>
            <a:off x="46929" y="2255830"/>
            <a:ext cx="5249700" cy="7281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2200" b="1" i="0" u="none" strike="noStrike" cap="none">
                <a:solidFill>
                  <a:srgbClr val="000000"/>
                </a:solidFill>
                <a:latin typeface="Poppins"/>
                <a:ea typeface="Poppins"/>
                <a:cs typeface="Poppins"/>
                <a:sym typeface="Poppins"/>
              </a:rPr>
              <a:t>Ethical use of Artificial Intelligence and Digital Technology</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p:nvPr/>
        </p:nvSpPr>
        <p:spPr>
          <a:xfrm>
            <a:off x="-2402409" y="2795777"/>
            <a:ext cx="11914877" cy="5748928"/>
          </a:xfrm>
          <a:custGeom>
            <a:avLst/>
            <a:gdLst/>
            <a:ahLst/>
            <a:cxnLst/>
            <a:rect l="l" t="t" r="r" b="b"/>
            <a:pathLst>
              <a:path w="23829753" h="11497856" extrusionOk="0">
                <a:moveTo>
                  <a:pt x="0" y="0"/>
                </a:moveTo>
                <a:lnTo>
                  <a:pt x="23829753" y="0"/>
                </a:lnTo>
                <a:lnTo>
                  <a:pt x="23829753" y="11497856"/>
                </a:lnTo>
                <a:lnTo>
                  <a:pt x="0" y="11497856"/>
                </a:lnTo>
                <a:lnTo>
                  <a:pt x="0" y="0"/>
                </a:lnTo>
                <a:close/>
              </a:path>
            </a:pathLst>
          </a:custGeom>
          <a:blipFill rotWithShape="1">
            <a:blip r:embed="rId3">
              <a:alphaModFix amt="42000"/>
            </a:blip>
            <a:stretch>
              <a:fillRect/>
            </a:stretch>
          </a:blipFill>
          <a:ln>
            <a:noFill/>
          </a:ln>
        </p:spPr>
        <p:txBody>
          <a:bodyPr/>
          <a:lstStyle/>
          <a:p>
            <a:endParaRPr lang="en-GB"/>
          </a:p>
        </p:txBody>
      </p:sp>
      <p:sp>
        <p:nvSpPr>
          <p:cNvPr id="81" name="Google Shape;81;p15"/>
          <p:cNvSpPr/>
          <p:nvPr/>
        </p:nvSpPr>
        <p:spPr>
          <a:xfrm>
            <a:off x="-1262058" y="-214515"/>
            <a:ext cx="11914877" cy="5748928"/>
          </a:xfrm>
          <a:custGeom>
            <a:avLst/>
            <a:gdLst/>
            <a:ahLst/>
            <a:cxnLst/>
            <a:rect l="l" t="t" r="r" b="b"/>
            <a:pathLst>
              <a:path w="23829753" h="11497856" extrusionOk="0">
                <a:moveTo>
                  <a:pt x="0" y="0"/>
                </a:moveTo>
                <a:lnTo>
                  <a:pt x="23829753" y="0"/>
                </a:lnTo>
                <a:lnTo>
                  <a:pt x="23829753" y="11497856"/>
                </a:lnTo>
                <a:lnTo>
                  <a:pt x="0" y="11497856"/>
                </a:lnTo>
                <a:lnTo>
                  <a:pt x="0" y="0"/>
                </a:lnTo>
                <a:close/>
              </a:path>
            </a:pathLst>
          </a:custGeom>
          <a:blipFill rotWithShape="1">
            <a:blip r:embed="rId3">
              <a:alphaModFix amt="42000"/>
            </a:blip>
            <a:stretch>
              <a:fillRect/>
            </a:stretch>
          </a:blipFill>
          <a:ln>
            <a:noFill/>
          </a:ln>
        </p:spPr>
        <p:txBody>
          <a:bodyPr/>
          <a:lstStyle/>
          <a:p>
            <a:endParaRPr lang="en-GB"/>
          </a:p>
        </p:txBody>
      </p:sp>
      <p:sp>
        <p:nvSpPr>
          <p:cNvPr id="82" name="Google Shape;82;p15"/>
          <p:cNvSpPr/>
          <p:nvPr/>
        </p:nvSpPr>
        <p:spPr>
          <a:xfrm>
            <a:off x="7925476" y="42984"/>
            <a:ext cx="1159756" cy="471367"/>
          </a:xfrm>
          <a:custGeom>
            <a:avLst/>
            <a:gdLst/>
            <a:ahLst/>
            <a:cxnLst/>
            <a:rect l="l" t="t" r="r" b="b"/>
            <a:pathLst>
              <a:path w="2319512" h="942733" extrusionOk="0">
                <a:moveTo>
                  <a:pt x="0" y="0"/>
                </a:moveTo>
                <a:lnTo>
                  <a:pt x="2319513" y="0"/>
                </a:lnTo>
                <a:lnTo>
                  <a:pt x="2319513" y="942733"/>
                </a:lnTo>
                <a:lnTo>
                  <a:pt x="0" y="942733"/>
                </a:lnTo>
                <a:lnTo>
                  <a:pt x="0" y="0"/>
                </a:lnTo>
                <a:close/>
              </a:path>
            </a:pathLst>
          </a:custGeom>
          <a:blipFill rotWithShape="1">
            <a:blip r:embed="rId4">
              <a:alphaModFix/>
            </a:blip>
            <a:stretch>
              <a:fillRect b="-2539"/>
            </a:stretch>
          </a:blipFill>
          <a:ln>
            <a:noFill/>
          </a:ln>
        </p:spPr>
        <p:txBody>
          <a:bodyPr/>
          <a:lstStyle/>
          <a:p>
            <a:endParaRPr lang="en-GB"/>
          </a:p>
        </p:txBody>
      </p:sp>
      <p:grpSp>
        <p:nvGrpSpPr>
          <p:cNvPr id="83" name="Google Shape;83;p15"/>
          <p:cNvGrpSpPr/>
          <p:nvPr/>
        </p:nvGrpSpPr>
        <p:grpSpPr>
          <a:xfrm>
            <a:off x="6309767" y="-291654"/>
            <a:ext cx="1420120" cy="2457241"/>
            <a:chOff x="0" y="0"/>
            <a:chExt cx="863400" cy="1493945"/>
          </a:xfrm>
        </p:grpSpPr>
        <p:sp>
          <p:nvSpPr>
            <p:cNvPr id="84" name="Google Shape;84;p15"/>
            <p:cNvSpPr/>
            <p:nvPr/>
          </p:nvSpPr>
          <p:spPr>
            <a:xfrm>
              <a:off x="0" y="0"/>
              <a:ext cx="863361" cy="1493945"/>
            </a:xfrm>
            <a:custGeom>
              <a:avLst/>
              <a:gdLst/>
              <a:ahLst/>
              <a:cxnLst/>
              <a:rect l="l" t="t" r="r" b="b"/>
              <a:pathLst>
                <a:path w="863361" h="1493945" extrusionOk="0">
                  <a:moveTo>
                    <a:pt x="287943" y="1474876"/>
                  </a:moveTo>
                  <a:cubicBezTo>
                    <a:pt x="332205" y="1486390"/>
                    <a:pt x="382525" y="1493945"/>
                    <a:pt x="431913" y="1493945"/>
                  </a:cubicBezTo>
                  <a:cubicBezTo>
                    <a:pt x="481302" y="1493945"/>
                    <a:pt x="528827" y="1487468"/>
                    <a:pt x="572623" y="1475954"/>
                  </a:cubicBezTo>
                  <a:cubicBezTo>
                    <a:pt x="573556" y="1475595"/>
                    <a:pt x="574487" y="1475595"/>
                    <a:pt x="575419" y="1475235"/>
                  </a:cubicBezTo>
                  <a:cubicBezTo>
                    <a:pt x="739891" y="1429180"/>
                    <a:pt x="861032" y="1307566"/>
                    <a:pt x="863361" y="1150313"/>
                  </a:cubicBezTo>
                  <a:lnTo>
                    <a:pt x="863361" y="0"/>
                  </a:lnTo>
                  <a:lnTo>
                    <a:pt x="0" y="0"/>
                  </a:lnTo>
                  <a:lnTo>
                    <a:pt x="0" y="1149459"/>
                  </a:lnTo>
                  <a:cubicBezTo>
                    <a:pt x="2330" y="1308285"/>
                    <a:pt x="121607" y="1429900"/>
                    <a:pt x="287943" y="1474876"/>
                  </a:cubicBezTo>
                  <a:close/>
                </a:path>
              </a:pathLst>
            </a:custGeom>
            <a:solidFill>
              <a:srgbClr val="2CCCD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 name="Google Shape;85;p15"/>
            <p:cNvSpPr txBox="1"/>
            <p:nvPr/>
          </p:nvSpPr>
          <p:spPr>
            <a:xfrm>
              <a:off x="0" y="28575"/>
              <a:ext cx="863400" cy="1338300"/>
            </a:xfrm>
            <a:prstGeom prst="rect">
              <a:avLst/>
            </a:prstGeom>
            <a:no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None/>
              </a:pPr>
              <a:r>
                <a:rPr lang="en" sz="1300" b="1" i="0" u="none" strike="noStrike" cap="none">
                  <a:solidFill>
                    <a:srgbClr val="000000"/>
                  </a:solidFill>
                  <a:latin typeface="Poppins"/>
                  <a:ea typeface="Poppins"/>
                  <a:cs typeface="Poppins"/>
                  <a:sym typeface="Poppins"/>
                </a:rPr>
                <a:t>24 people attended the session to share ideas, insights and views... Over a Brew</a:t>
              </a:r>
              <a:endParaRPr sz="700"/>
            </a:p>
          </p:txBody>
        </p:sp>
      </p:grpSp>
      <p:sp>
        <p:nvSpPr>
          <p:cNvPr id="86" name="Google Shape;86;p15"/>
          <p:cNvSpPr/>
          <p:nvPr/>
        </p:nvSpPr>
        <p:spPr>
          <a:xfrm>
            <a:off x="7130382" y="936920"/>
            <a:ext cx="2283565" cy="1618476"/>
          </a:xfrm>
          <a:custGeom>
            <a:avLst/>
            <a:gdLst/>
            <a:ahLst/>
            <a:cxnLst/>
            <a:rect l="l" t="t" r="r" b="b"/>
            <a:pathLst>
              <a:path w="4567129" h="3236952" extrusionOk="0">
                <a:moveTo>
                  <a:pt x="0" y="0"/>
                </a:moveTo>
                <a:lnTo>
                  <a:pt x="4567129" y="0"/>
                </a:lnTo>
                <a:lnTo>
                  <a:pt x="4567129" y="3236952"/>
                </a:lnTo>
                <a:lnTo>
                  <a:pt x="0" y="3236952"/>
                </a:lnTo>
                <a:lnTo>
                  <a:pt x="0" y="0"/>
                </a:lnTo>
                <a:close/>
              </a:path>
            </a:pathLst>
          </a:custGeom>
          <a:blipFill rotWithShape="1">
            <a:blip r:embed="rId5">
              <a:alphaModFix/>
            </a:blip>
            <a:stretch>
              <a:fillRect/>
            </a:stretch>
          </a:blipFill>
          <a:ln>
            <a:noFill/>
          </a:ln>
        </p:spPr>
        <p:txBody>
          <a:bodyPr/>
          <a:lstStyle/>
          <a:p>
            <a:endParaRPr lang="en-GB"/>
          </a:p>
        </p:txBody>
      </p:sp>
      <p:grpSp>
        <p:nvGrpSpPr>
          <p:cNvPr id="87" name="Google Shape;87;p15"/>
          <p:cNvGrpSpPr/>
          <p:nvPr/>
        </p:nvGrpSpPr>
        <p:grpSpPr>
          <a:xfrm>
            <a:off x="-152772" y="1320925"/>
            <a:ext cx="2412390" cy="2440661"/>
            <a:chOff x="0" y="-9525"/>
            <a:chExt cx="812800" cy="822325"/>
          </a:xfrm>
        </p:grpSpPr>
        <p:sp>
          <p:nvSpPr>
            <p:cNvPr id="88" name="Google Shape;88;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CCD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9" name="Google Shape;89;p15"/>
            <p:cNvSpPr txBox="1"/>
            <p:nvPr/>
          </p:nvSpPr>
          <p:spPr>
            <a:xfrm>
              <a:off x="76200" y="-9525"/>
              <a:ext cx="660300" cy="7461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1400" b="1" i="0" u="none" strike="noStrike" cap="none">
                  <a:solidFill>
                    <a:srgbClr val="000000"/>
                  </a:solidFill>
                  <a:latin typeface="Poppins"/>
                  <a:ea typeface="Poppins"/>
                  <a:cs typeface="Poppins"/>
                  <a:sym typeface="Poppins"/>
                </a:rPr>
                <a:t>Positives Experiences with Artificial Intelligence</a:t>
              </a:r>
              <a:endParaRPr sz="700"/>
            </a:p>
          </p:txBody>
        </p:sp>
      </p:grpSp>
      <p:grpSp>
        <p:nvGrpSpPr>
          <p:cNvPr id="90" name="Google Shape;90;p15"/>
          <p:cNvGrpSpPr/>
          <p:nvPr/>
        </p:nvGrpSpPr>
        <p:grpSpPr>
          <a:xfrm>
            <a:off x="5439363" y="3217166"/>
            <a:ext cx="2290389" cy="2317230"/>
            <a:chOff x="0" y="-9525"/>
            <a:chExt cx="812800" cy="822325"/>
          </a:xfrm>
        </p:grpSpPr>
        <p:sp>
          <p:nvSpPr>
            <p:cNvPr id="91" name="Google Shape;91;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CCD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2" name="Google Shape;92;p15"/>
            <p:cNvSpPr txBox="1"/>
            <p:nvPr/>
          </p:nvSpPr>
          <p:spPr>
            <a:xfrm>
              <a:off x="76200" y="-9525"/>
              <a:ext cx="660300" cy="7461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1400" b="1" i="0" u="none" strike="noStrike" cap="none">
                  <a:solidFill>
                    <a:srgbClr val="000000"/>
                  </a:solidFill>
                  <a:latin typeface="Poppins"/>
                  <a:ea typeface="Poppins"/>
                  <a:cs typeface="Poppins"/>
                  <a:sym typeface="Poppins"/>
                </a:rPr>
                <a:t>Safeguarding Issues of using Artificial Intelligence</a:t>
              </a:r>
              <a:endParaRPr sz="700"/>
            </a:p>
          </p:txBody>
        </p:sp>
      </p:grpSp>
      <p:grpSp>
        <p:nvGrpSpPr>
          <p:cNvPr id="93" name="Google Shape;93;p15"/>
          <p:cNvGrpSpPr/>
          <p:nvPr/>
        </p:nvGrpSpPr>
        <p:grpSpPr>
          <a:xfrm>
            <a:off x="1818069" y="3217166"/>
            <a:ext cx="2290389" cy="2317230"/>
            <a:chOff x="0" y="-9525"/>
            <a:chExt cx="812800" cy="822325"/>
          </a:xfrm>
        </p:grpSpPr>
        <p:sp>
          <p:nvSpPr>
            <p:cNvPr id="94" name="Google Shape;94;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CCD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5" name="Google Shape;95;p15"/>
            <p:cNvSpPr txBox="1"/>
            <p:nvPr/>
          </p:nvSpPr>
          <p:spPr>
            <a:xfrm>
              <a:off x="76200" y="-9525"/>
              <a:ext cx="660300" cy="7461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1400" b="1" i="0" u="none" strike="noStrike" cap="none">
                  <a:solidFill>
                    <a:srgbClr val="000000"/>
                  </a:solidFill>
                  <a:latin typeface="Poppins"/>
                  <a:ea typeface="Poppins"/>
                  <a:cs typeface="Poppins"/>
                  <a:sym typeface="Poppins"/>
                </a:rPr>
                <a:t>Opportunities for using </a:t>
              </a:r>
              <a:r>
                <a:rPr lang="en" b="1">
                  <a:latin typeface="Poppins"/>
                  <a:ea typeface="Poppins"/>
                  <a:cs typeface="Poppins"/>
                  <a:sym typeface="Poppins"/>
                </a:rPr>
                <a:t>Artificial</a:t>
              </a:r>
              <a:r>
                <a:rPr lang="en" sz="1400" b="1" i="0" u="none" strike="noStrike" cap="none">
                  <a:solidFill>
                    <a:srgbClr val="000000"/>
                  </a:solidFill>
                  <a:latin typeface="Poppins"/>
                  <a:ea typeface="Poppins"/>
                  <a:cs typeface="Poppins"/>
                  <a:sym typeface="Poppins"/>
                </a:rPr>
                <a:t> Intelligence</a:t>
              </a:r>
              <a:endParaRPr sz="700"/>
            </a:p>
          </p:txBody>
        </p:sp>
      </p:grpSp>
      <p:grpSp>
        <p:nvGrpSpPr>
          <p:cNvPr id="96" name="Google Shape;96;p15"/>
          <p:cNvGrpSpPr/>
          <p:nvPr/>
        </p:nvGrpSpPr>
        <p:grpSpPr>
          <a:xfrm>
            <a:off x="3555029" y="1068274"/>
            <a:ext cx="2280717" cy="2307444"/>
            <a:chOff x="0" y="-9525"/>
            <a:chExt cx="812800" cy="822325"/>
          </a:xfrm>
        </p:grpSpPr>
        <p:sp>
          <p:nvSpPr>
            <p:cNvPr id="97" name="Google Shape;97;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CCD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8" name="Google Shape;98;p15"/>
            <p:cNvSpPr txBox="1"/>
            <p:nvPr/>
          </p:nvSpPr>
          <p:spPr>
            <a:xfrm>
              <a:off x="76200" y="-9525"/>
              <a:ext cx="660300" cy="7461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1400" b="1" i="0" u="none" strike="noStrike" cap="none">
                  <a:solidFill>
                    <a:srgbClr val="000000"/>
                  </a:solidFill>
                  <a:latin typeface="Poppins"/>
                  <a:ea typeface="Poppins"/>
                  <a:cs typeface="Poppins"/>
                  <a:sym typeface="Poppins"/>
                </a:rPr>
                <a:t>Fears and Negatives of Artificial Intelligence</a:t>
              </a:r>
              <a:endParaRPr sz="700"/>
            </a:p>
          </p:txBody>
        </p:sp>
      </p:grpSp>
      <p:sp>
        <p:nvSpPr>
          <p:cNvPr id="99" name="Google Shape;99;p15"/>
          <p:cNvSpPr txBox="1"/>
          <p:nvPr/>
        </p:nvSpPr>
        <p:spPr>
          <a:xfrm>
            <a:off x="258340" y="310740"/>
            <a:ext cx="5409900" cy="775800"/>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 sz="2100" b="1" i="0" u="none" strike="noStrike" cap="none">
                <a:solidFill>
                  <a:srgbClr val="000000"/>
                </a:solidFill>
                <a:latin typeface="Poppins"/>
                <a:ea typeface="Poppins"/>
                <a:cs typeface="Poppins"/>
                <a:sym typeface="Poppins"/>
              </a:rPr>
              <a:t>Summary points of the Over a Brew discussion</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p:nvPr/>
        </p:nvSpPr>
        <p:spPr>
          <a:xfrm>
            <a:off x="-1006020" y="682627"/>
            <a:ext cx="11914877" cy="5748928"/>
          </a:xfrm>
          <a:custGeom>
            <a:avLst/>
            <a:gdLst/>
            <a:ahLst/>
            <a:cxnLst/>
            <a:rect l="l" t="t" r="r" b="b"/>
            <a:pathLst>
              <a:path w="23829753" h="11497856" extrusionOk="0">
                <a:moveTo>
                  <a:pt x="0" y="0"/>
                </a:moveTo>
                <a:lnTo>
                  <a:pt x="23829753" y="0"/>
                </a:lnTo>
                <a:lnTo>
                  <a:pt x="23829753" y="11497856"/>
                </a:lnTo>
                <a:lnTo>
                  <a:pt x="0" y="11497856"/>
                </a:lnTo>
                <a:lnTo>
                  <a:pt x="0" y="0"/>
                </a:lnTo>
                <a:close/>
              </a:path>
            </a:pathLst>
          </a:custGeom>
          <a:blipFill rotWithShape="1">
            <a:blip r:embed="rId3">
              <a:alphaModFix amt="35000"/>
            </a:blip>
            <a:stretch>
              <a:fillRect/>
            </a:stretch>
          </a:blipFill>
          <a:ln>
            <a:noFill/>
          </a:ln>
        </p:spPr>
        <p:txBody>
          <a:bodyPr/>
          <a:lstStyle/>
          <a:p>
            <a:endParaRPr lang="en-GB"/>
          </a:p>
        </p:txBody>
      </p:sp>
      <p:grpSp>
        <p:nvGrpSpPr>
          <p:cNvPr id="105" name="Google Shape;105;p16"/>
          <p:cNvGrpSpPr/>
          <p:nvPr/>
        </p:nvGrpSpPr>
        <p:grpSpPr>
          <a:xfrm>
            <a:off x="-514390" y="-108499"/>
            <a:ext cx="10613813" cy="907455"/>
            <a:chOff x="0" y="-57150"/>
            <a:chExt cx="5590631" cy="477985"/>
          </a:xfrm>
        </p:grpSpPr>
        <p:sp>
          <p:nvSpPr>
            <p:cNvPr id="106" name="Google Shape;106;p16"/>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107" name="Google Shape;107;p16"/>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8" name="Google Shape;108;p16"/>
          <p:cNvGrpSpPr/>
          <p:nvPr/>
        </p:nvGrpSpPr>
        <p:grpSpPr>
          <a:xfrm>
            <a:off x="-514390" y="4635536"/>
            <a:ext cx="10613813" cy="907455"/>
            <a:chOff x="0" y="-57150"/>
            <a:chExt cx="5590631" cy="477985"/>
          </a:xfrm>
        </p:grpSpPr>
        <p:sp>
          <p:nvSpPr>
            <p:cNvPr id="109" name="Google Shape;109;p16"/>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110" name="Google Shape;110;p16"/>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1" name="Google Shape;111;p16"/>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4">
              <a:alphaModFix/>
            </a:blip>
            <a:stretch>
              <a:fillRect b="-2539"/>
            </a:stretch>
          </a:blipFill>
          <a:ln>
            <a:noFill/>
          </a:ln>
        </p:spPr>
        <p:txBody>
          <a:bodyPr/>
          <a:lstStyle/>
          <a:p>
            <a:endParaRPr lang="en-GB"/>
          </a:p>
        </p:txBody>
      </p:sp>
      <p:sp>
        <p:nvSpPr>
          <p:cNvPr id="112" name="Google Shape;112;p16"/>
          <p:cNvSpPr txBox="1"/>
          <p:nvPr/>
        </p:nvSpPr>
        <p:spPr>
          <a:xfrm>
            <a:off x="1888732" y="2748895"/>
            <a:ext cx="6948900" cy="1350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300" b="1" i="0" u="none" strike="noStrike" cap="none">
                <a:solidFill>
                  <a:srgbClr val="000000"/>
                </a:solidFill>
                <a:latin typeface="Poppins"/>
                <a:ea typeface="Poppins"/>
                <a:cs typeface="Poppins"/>
                <a:sym typeface="Poppins"/>
              </a:rPr>
              <a:t>We asked people who attended the session to think about the following questions:</a:t>
            </a:r>
            <a:endParaRPr sz="700"/>
          </a:p>
          <a:p>
            <a:pPr marL="0" marR="0" lvl="0" indent="0" algn="ctr" rtl="0">
              <a:lnSpc>
                <a:spcPct val="115000"/>
              </a:lnSpc>
              <a:spcBef>
                <a:spcPts val="0"/>
              </a:spcBef>
              <a:spcAft>
                <a:spcPts val="0"/>
              </a:spcAft>
              <a:buNone/>
            </a:pPr>
            <a:r>
              <a:rPr lang="en" sz="1300" b="1" i="0" u="none" strike="noStrike" cap="none">
                <a:solidFill>
                  <a:srgbClr val="000000"/>
                </a:solidFill>
                <a:latin typeface="Poppins"/>
                <a:ea typeface="Poppins"/>
                <a:cs typeface="Poppins"/>
                <a:sym typeface="Poppins"/>
              </a:rPr>
              <a:t> </a:t>
            </a:r>
            <a:endParaRPr sz="700"/>
          </a:p>
          <a:p>
            <a:pPr marL="558800" marR="0" lvl="2" indent="-184150" algn="l" rtl="0">
              <a:lnSpc>
                <a:spcPct val="115000"/>
              </a:lnSpc>
              <a:spcBef>
                <a:spcPts val="0"/>
              </a:spcBef>
              <a:spcAft>
                <a:spcPts val="0"/>
              </a:spcAft>
              <a:buClr>
                <a:srgbClr val="000000"/>
              </a:buClr>
              <a:buSzPts val="1300"/>
              <a:buFont typeface="Arial"/>
              <a:buChar char="⚬"/>
            </a:pPr>
            <a:r>
              <a:rPr lang="en" sz="1300" b="0" i="0" u="none" strike="noStrike" cap="none">
                <a:solidFill>
                  <a:srgbClr val="000000"/>
                </a:solidFill>
                <a:latin typeface="Poppins"/>
                <a:ea typeface="Poppins"/>
                <a:cs typeface="Poppins"/>
                <a:sym typeface="Poppins"/>
              </a:rPr>
              <a:t>What were your feelings or thoughts while watching the film?</a:t>
            </a:r>
            <a:endParaRPr sz="700"/>
          </a:p>
          <a:p>
            <a:pPr marL="558800" marR="0" lvl="2" indent="-184150" algn="l" rtl="0">
              <a:lnSpc>
                <a:spcPct val="115000"/>
              </a:lnSpc>
              <a:spcBef>
                <a:spcPts val="0"/>
              </a:spcBef>
              <a:spcAft>
                <a:spcPts val="0"/>
              </a:spcAft>
              <a:buClr>
                <a:srgbClr val="000000"/>
              </a:buClr>
              <a:buSzPts val="1300"/>
              <a:buFont typeface="Arial"/>
              <a:buChar char="⚬"/>
            </a:pPr>
            <a:r>
              <a:rPr lang="en" sz="1300" b="0" i="0" u="none" strike="noStrike" cap="none">
                <a:solidFill>
                  <a:srgbClr val="000000"/>
                </a:solidFill>
                <a:latin typeface="Poppins"/>
                <a:ea typeface="Poppins"/>
                <a:cs typeface="Poppins"/>
                <a:sym typeface="Poppins"/>
              </a:rPr>
              <a:t>In what ways do you think AI could make a positive difference in Social Care?</a:t>
            </a:r>
            <a:endParaRPr sz="700"/>
          </a:p>
          <a:p>
            <a:pPr marL="558800" marR="0" lvl="2" indent="-184150" algn="l" rtl="0">
              <a:lnSpc>
                <a:spcPct val="115000"/>
              </a:lnSpc>
              <a:spcBef>
                <a:spcPts val="0"/>
              </a:spcBef>
              <a:spcAft>
                <a:spcPts val="0"/>
              </a:spcAft>
              <a:buClr>
                <a:srgbClr val="000000"/>
              </a:buClr>
              <a:buSzPts val="1300"/>
              <a:buFont typeface="Arial"/>
              <a:buChar char="⚬"/>
            </a:pPr>
            <a:r>
              <a:rPr lang="en" sz="1300" b="0" i="0" u="none" strike="noStrike" cap="none">
                <a:solidFill>
                  <a:srgbClr val="000000"/>
                </a:solidFill>
                <a:latin typeface="Poppins"/>
                <a:ea typeface="Poppins"/>
                <a:cs typeface="Poppins"/>
                <a:sym typeface="Poppins"/>
              </a:rPr>
              <a:t>What questions should we be asking about AI, and who should we be asking?</a:t>
            </a:r>
            <a:endParaRPr sz="700"/>
          </a:p>
          <a:p>
            <a:pPr marL="558800" marR="0" lvl="2" indent="-184150" algn="l" rtl="0">
              <a:lnSpc>
                <a:spcPct val="115000"/>
              </a:lnSpc>
              <a:spcBef>
                <a:spcPts val="0"/>
              </a:spcBef>
              <a:spcAft>
                <a:spcPts val="0"/>
              </a:spcAft>
              <a:buClr>
                <a:srgbClr val="000000"/>
              </a:buClr>
              <a:buSzPts val="1300"/>
              <a:buFont typeface="Arial"/>
              <a:buChar char="⚬"/>
            </a:pPr>
            <a:r>
              <a:rPr lang="en" sz="1300" b="0" i="0" u="none" strike="noStrike" cap="none">
                <a:solidFill>
                  <a:srgbClr val="000000"/>
                </a:solidFill>
                <a:latin typeface="Poppins"/>
                <a:ea typeface="Poppins"/>
                <a:cs typeface="Poppins"/>
                <a:sym typeface="Poppins"/>
              </a:rPr>
              <a:t>What might we explore further regionally or locally in relation to social care?</a:t>
            </a:r>
            <a:endParaRPr sz="700"/>
          </a:p>
        </p:txBody>
      </p:sp>
      <p:sp>
        <p:nvSpPr>
          <p:cNvPr id="113" name="Google Shape;113;p16"/>
          <p:cNvSpPr/>
          <p:nvPr/>
        </p:nvSpPr>
        <p:spPr>
          <a:xfrm>
            <a:off x="0" y="3084034"/>
            <a:ext cx="1681014" cy="1660001"/>
          </a:xfrm>
          <a:custGeom>
            <a:avLst/>
            <a:gdLst/>
            <a:ahLst/>
            <a:cxnLst/>
            <a:rect l="l" t="t" r="r" b="b"/>
            <a:pathLst>
              <a:path w="3362028" h="3320002" extrusionOk="0">
                <a:moveTo>
                  <a:pt x="0" y="0"/>
                </a:moveTo>
                <a:lnTo>
                  <a:pt x="3362028" y="0"/>
                </a:lnTo>
                <a:lnTo>
                  <a:pt x="3362028" y="3320002"/>
                </a:lnTo>
                <a:lnTo>
                  <a:pt x="0" y="3320002"/>
                </a:lnTo>
                <a:lnTo>
                  <a:pt x="0" y="0"/>
                </a:lnTo>
                <a:close/>
              </a:path>
            </a:pathLst>
          </a:custGeom>
          <a:blipFill rotWithShape="1">
            <a:blip r:embed="rId5">
              <a:alphaModFix/>
            </a:blip>
            <a:stretch>
              <a:fillRect/>
            </a:stretch>
          </a:blipFill>
          <a:ln>
            <a:noFill/>
          </a:ln>
        </p:spPr>
        <p:txBody>
          <a:bodyPr/>
          <a:lstStyle/>
          <a:p>
            <a:endParaRPr lang="en-GB"/>
          </a:p>
        </p:txBody>
      </p:sp>
      <p:sp>
        <p:nvSpPr>
          <p:cNvPr id="114" name="Google Shape;114;p16"/>
          <p:cNvSpPr txBox="1"/>
          <p:nvPr/>
        </p:nvSpPr>
        <p:spPr>
          <a:xfrm>
            <a:off x="236335" y="221615"/>
            <a:ext cx="6527400" cy="27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 sz="1800" b="1" i="0" u="none" strike="noStrike" cap="none">
                <a:solidFill>
                  <a:srgbClr val="000000"/>
                </a:solidFill>
                <a:latin typeface="Poppins"/>
                <a:ea typeface="Poppins"/>
                <a:cs typeface="Poppins"/>
                <a:sym typeface="Poppins"/>
              </a:rPr>
              <a:t>INTRODUCTION</a:t>
            </a:r>
            <a:endParaRPr sz="700"/>
          </a:p>
        </p:txBody>
      </p:sp>
      <p:sp>
        <p:nvSpPr>
          <p:cNvPr id="115" name="Google Shape;115;p16"/>
          <p:cNvSpPr txBox="1"/>
          <p:nvPr/>
        </p:nvSpPr>
        <p:spPr>
          <a:xfrm>
            <a:off x="163365" y="1137900"/>
            <a:ext cx="8466300" cy="1562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400" b="0" i="0" u="none" strike="noStrike" cap="none">
                <a:solidFill>
                  <a:srgbClr val="000000"/>
                </a:solidFill>
                <a:latin typeface="Poppins"/>
                <a:ea typeface="Poppins"/>
                <a:cs typeface="Poppins"/>
                <a:sym typeface="Poppins"/>
              </a:rPr>
              <a:t>This workshop focused on the ethical use of Artificial Intelligence and Digital Technology in the area of social care and support.  We showed a video during the workshop about Artificial Intellience in Social Care which can be viewed on this page</a:t>
            </a:r>
            <a:r>
              <a:rPr lang="en" sz="1400" b="1" i="0" u="none" strike="noStrike" cap="none">
                <a:solidFill>
                  <a:srgbClr val="000000"/>
                </a:solidFill>
                <a:latin typeface="Poppins"/>
                <a:ea typeface="Poppins"/>
                <a:cs typeface="Poppins"/>
                <a:sym typeface="Poppins"/>
              </a:rPr>
              <a:t>: </a:t>
            </a:r>
            <a:endParaRPr sz="700"/>
          </a:p>
          <a:p>
            <a:pPr marL="0" marR="0" lvl="0" indent="0" algn="ctr" rtl="0">
              <a:lnSpc>
                <a:spcPct val="140000"/>
              </a:lnSpc>
              <a:spcBef>
                <a:spcPts val="0"/>
              </a:spcBef>
              <a:spcAft>
                <a:spcPts val="0"/>
              </a:spcAft>
              <a:buNone/>
            </a:pPr>
            <a:endParaRPr sz="1400" b="1" i="0" u="none" strike="noStrike" cap="none">
              <a:solidFill>
                <a:srgbClr val="000000"/>
              </a:solidFill>
              <a:latin typeface="Poppins"/>
              <a:ea typeface="Poppins"/>
              <a:cs typeface="Poppins"/>
              <a:sym typeface="Poppins"/>
            </a:endParaRPr>
          </a:p>
          <a:p>
            <a:pPr marL="0" marR="0" lvl="0" indent="0" algn="ctr" rtl="0">
              <a:lnSpc>
                <a:spcPct val="140000"/>
              </a:lnSpc>
              <a:spcBef>
                <a:spcPts val="0"/>
              </a:spcBef>
              <a:spcAft>
                <a:spcPts val="0"/>
              </a:spcAft>
              <a:buNone/>
            </a:pPr>
            <a:r>
              <a:rPr lang="en" sz="1400" b="1" i="0" u="none" strike="noStrike" cap="none">
                <a:solidFill>
                  <a:srgbClr val="000000"/>
                </a:solidFill>
                <a:latin typeface="Poppins"/>
                <a:ea typeface="Poppins"/>
                <a:cs typeface="Poppins"/>
                <a:sym typeface="Poppins"/>
              </a:rPr>
              <a:t>https://adasseast.org.uk/co-production/over-a-brew-virtual-coffee-sessions</a:t>
            </a:r>
            <a:endParaRPr sz="700"/>
          </a:p>
          <a:p>
            <a:pPr marL="0" marR="0" lvl="0" indent="0" algn="ctr" rtl="0">
              <a:lnSpc>
                <a:spcPct val="150000"/>
              </a:lnSpc>
              <a:spcBef>
                <a:spcPts val="0"/>
              </a:spcBef>
              <a:spcAft>
                <a:spcPts val="0"/>
              </a:spcAft>
              <a:buNone/>
            </a:pPr>
            <a:endParaRPr sz="1400" b="1" i="0" u="none" strike="noStrike" cap="none">
              <a:solidFill>
                <a:srgbClr val="000000"/>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p:nvPr/>
        </p:nvSpPr>
        <p:spPr>
          <a:xfrm>
            <a:off x="-1023695" y="558900"/>
            <a:ext cx="11914877" cy="5748928"/>
          </a:xfrm>
          <a:custGeom>
            <a:avLst/>
            <a:gdLst/>
            <a:ahLst/>
            <a:cxnLst/>
            <a:rect l="l" t="t" r="r" b="b"/>
            <a:pathLst>
              <a:path w="23829753" h="11497856" extrusionOk="0">
                <a:moveTo>
                  <a:pt x="0" y="0"/>
                </a:moveTo>
                <a:lnTo>
                  <a:pt x="23829752" y="0"/>
                </a:lnTo>
                <a:lnTo>
                  <a:pt x="23829752" y="11497856"/>
                </a:lnTo>
                <a:lnTo>
                  <a:pt x="0" y="11497856"/>
                </a:lnTo>
                <a:lnTo>
                  <a:pt x="0" y="0"/>
                </a:lnTo>
                <a:close/>
              </a:path>
            </a:pathLst>
          </a:custGeom>
          <a:blipFill rotWithShape="1">
            <a:blip r:embed="rId3">
              <a:alphaModFix amt="19000"/>
            </a:blip>
            <a:stretch>
              <a:fillRect/>
            </a:stretch>
          </a:blipFill>
          <a:ln>
            <a:noFill/>
          </a:ln>
        </p:spPr>
        <p:txBody>
          <a:bodyPr/>
          <a:lstStyle/>
          <a:p>
            <a:endParaRPr lang="en-GB"/>
          </a:p>
        </p:txBody>
      </p:sp>
      <p:grpSp>
        <p:nvGrpSpPr>
          <p:cNvPr id="121" name="Google Shape;121;p17"/>
          <p:cNvGrpSpPr/>
          <p:nvPr/>
        </p:nvGrpSpPr>
        <p:grpSpPr>
          <a:xfrm>
            <a:off x="-514390" y="-108499"/>
            <a:ext cx="10613813" cy="907455"/>
            <a:chOff x="0" y="-57150"/>
            <a:chExt cx="5590631" cy="477985"/>
          </a:xfrm>
        </p:grpSpPr>
        <p:sp>
          <p:nvSpPr>
            <p:cNvPr id="122" name="Google Shape;122;p17"/>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123" name="Google Shape;123;p17"/>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4" name="Google Shape;124;p17"/>
          <p:cNvGrpSpPr/>
          <p:nvPr/>
        </p:nvGrpSpPr>
        <p:grpSpPr>
          <a:xfrm>
            <a:off x="-514390" y="4635536"/>
            <a:ext cx="10613813" cy="907455"/>
            <a:chOff x="0" y="-57150"/>
            <a:chExt cx="5590631" cy="477985"/>
          </a:xfrm>
        </p:grpSpPr>
        <p:sp>
          <p:nvSpPr>
            <p:cNvPr id="125" name="Google Shape;125;p17"/>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126" name="Google Shape;126;p17"/>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7" name="Google Shape;127;p17"/>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4">
              <a:alphaModFix/>
            </a:blip>
            <a:stretch>
              <a:fillRect b="-2539"/>
            </a:stretch>
          </a:blipFill>
          <a:ln>
            <a:noFill/>
          </a:ln>
        </p:spPr>
        <p:txBody>
          <a:bodyPr/>
          <a:lstStyle/>
          <a:p>
            <a:endParaRPr lang="en-GB"/>
          </a:p>
        </p:txBody>
      </p:sp>
      <p:grpSp>
        <p:nvGrpSpPr>
          <p:cNvPr id="128" name="Google Shape;128;p17"/>
          <p:cNvGrpSpPr/>
          <p:nvPr/>
        </p:nvGrpSpPr>
        <p:grpSpPr>
          <a:xfrm>
            <a:off x="6452725" y="2737275"/>
            <a:ext cx="2478331" cy="1328233"/>
            <a:chOff x="0" y="-15047"/>
            <a:chExt cx="994116" cy="726247"/>
          </a:xfrm>
        </p:grpSpPr>
        <p:sp>
          <p:nvSpPr>
            <p:cNvPr id="129" name="Google Shape;129;p17"/>
            <p:cNvSpPr/>
            <p:nvPr/>
          </p:nvSpPr>
          <p:spPr>
            <a:xfrm>
              <a:off x="0" y="0"/>
              <a:ext cx="994116" cy="711200"/>
            </a:xfrm>
            <a:custGeom>
              <a:avLst/>
              <a:gdLst/>
              <a:ahLst/>
              <a:cxnLst/>
              <a:rect l="l" t="t" r="r" b="b"/>
              <a:pathLst>
                <a:path w="994116" h="711200" extrusionOk="0">
                  <a:moveTo>
                    <a:pt x="708587" y="0"/>
                  </a:moveTo>
                  <a:lnTo>
                    <a:pt x="282407" y="0"/>
                  </a:lnTo>
                  <a:cubicBezTo>
                    <a:pt x="126426" y="0"/>
                    <a:pt x="0" y="123512"/>
                    <a:pt x="0" y="275871"/>
                  </a:cubicBezTo>
                  <a:cubicBezTo>
                    <a:pt x="0" y="386169"/>
                    <a:pt x="66279" y="481310"/>
                    <a:pt x="162037" y="525451"/>
                  </a:cubicBezTo>
                  <a:lnTo>
                    <a:pt x="162037" y="711200"/>
                  </a:lnTo>
                  <a:lnTo>
                    <a:pt x="353844" y="551732"/>
                  </a:lnTo>
                  <a:lnTo>
                    <a:pt x="708587" y="551732"/>
                  </a:lnTo>
                  <a:cubicBezTo>
                    <a:pt x="867667" y="551732"/>
                    <a:pt x="994105" y="428220"/>
                    <a:pt x="994105" y="275861"/>
                  </a:cubicBezTo>
                  <a:cubicBezTo>
                    <a:pt x="994116" y="123512"/>
                    <a:pt x="867667" y="0"/>
                    <a:pt x="708587" y="0"/>
                  </a:cubicBezTo>
                  <a:close/>
                </a:path>
              </a:pathLst>
            </a:custGeom>
            <a:solidFill>
              <a:srgbClr val="A4FFB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0" name="Google Shape;130;p17"/>
            <p:cNvSpPr txBox="1"/>
            <p:nvPr/>
          </p:nvSpPr>
          <p:spPr>
            <a:xfrm>
              <a:off x="33557" y="-15047"/>
              <a:ext cx="9270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Fantastic Roadtrip Bus with AI - Phones which could translate languages = useful if English is not your first language</a:t>
              </a:r>
              <a:endParaRPr sz="700"/>
            </a:p>
          </p:txBody>
        </p:sp>
      </p:grpSp>
      <p:grpSp>
        <p:nvGrpSpPr>
          <p:cNvPr id="131" name="Google Shape;131;p17"/>
          <p:cNvGrpSpPr/>
          <p:nvPr/>
        </p:nvGrpSpPr>
        <p:grpSpPr>
          <a:xfrm>
            <a:off x="3174725" y="995698"/>
            <a:ext cx="1952837" cy="1217926"/>
            <a:chOff x="0" y="-13023"/>
            <a:chExt cx="1045640" cy="724223"/>
          </a:xfrm>
        </p:grpSpPr>
        <p:sp>
          <p:nvSpPr>
            <p:cNvPr id="132" name="Google Shape;132;p17"/>
            <p:cNvSpPr/>
            <p:nvPr/>
          </p:nvSpPr>
          <p:spPr>
            <a:xfrm>
              <a:off x="0" y="0"/>
              <a:ext cx="1045640" cy="711200"/>
            </a:xfrm>
            <a:custGeom>
              <a:avLst/>
              <a:gdLst/>
              <a:ahLst/>
              <a:cxnLst/>
              <a:rect l="l" t="t" r="r" b="b"/>
              <a:pathLst>
                <a:path w="1045640" h="711200" extrusionOk="0">
                  <a:moveTo>
                    <a:pt x="759233" y="0"/>
                  </a:moveTo>
                  <a:lnTo>
                    <a:pt x="282407" y="0"/>
                  </a:lnTo>
                  <a:cubicBezTo>
                    <a:pt x="126426" y="0"/>
                    <a:pt x="0" y="123512"/>
                    <a:pt x="0" y="275871"/>
                  </a:cubicBezTo>
                  <a:cubicBezTo>
                    <a:pt x="0" y="386169"/>
                    <a:pt x="66279" y="481310"/>
                    <a:pt x="162037" y="525451"/>
                  </a:cubicBezTo>
                  <a:lnTo>
                    <a:pt x="162037" y="711200"/>
                  </a:lnTo>
                  <a:lnTo>
                    <a:pt x="353844" y="551732"/>
                  </a:lnTo>
                  <a:lnTo>
                    <a:pt x="759233" y="551732"/>
                  </a:lnTo>
                  <a:cubicBezTo>
                    <a:pt x="919191" y="551732"/>
                    <a:pt x="1045629" y="428220"/>
                    <a:pt x="1045629" y="275861"/>
                  </a:cubicBezTo>
                  <a:cubicBezTo>
                    <a:pt x="1045640" y="123512"/>
                    <a:pt x="919191" y="0"/>
                    <a:pt x="759233" y="0"/>
                  </a:cubicBezTo>
                  <a:close/>
                </a:path>
              </a:pathLst>
            </a:custGeom>
            <a:solidFill>
              <a:srgbClr val="A4FFB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3" name="Google Shape;133;p17"/>
            <p:cNvSpPr txBox="1"/>
            <p:nvPr/>
          </p:nvSpPr>
          <p:spPr>
            <a:xfrm>
              <a:off x="60" y="-13023"/>
              <a:ext cx="10455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A great example of where it works: Dementia Cat in a care home setting to help as a soothing tool</a:t>
              </a:r>
              <a:endParaRPr sz="700"/>
            </a:p>
          </p:txBody>
        </p:sp>
      </p:grpSp>
      <p:grpSp>
        <p:nvGrpSpPr>
          <p:cNvPr id="134" name="Google Shape;134;p17"/>
          <p:cNvGrpSpPr/>
          <p:nvPr/>
        </p:nvGrpSpPr>
        <p:grpSpPr>
          <a:xfrm>
            <a:off x="3198313" y="3441728"/>
            <a:ext cx="1905649" cy="1130528"/>
            <a:chOff x="13857" y="473497"/>
            <a:chExt cx="880614" cy="711203"/>
          </a:xfrm>
        </p:grpSpPr>
        <p:sp>
          <p:nvSpPr>
            <p:cNvPr id="135" name="Google Shape;135;p17"/>
            <p:cNvSpPr/>
            <p:nvPr/>
          </p:nvSpPr>
          <p:spPr>
            <a:xfrm>
              <a:off x="13857" y="473500"/>
              <a:ext cx="880614" cy="711200"/>
            </a:xfrm>
            <a:custGeom>
              <a:avLst/>
              <a:gdLst/>
              <a:ahLst/>
              <a:cxnLst/>
              <a:rect l="l" t="t" r="r" b="b"/>
              <a:pathLst>
                <a:path w="880614" h="711200" extrusionOk="0">
                  <a:moveTo>
                    <a:pt x="597018" y="0"/>
                  </a:moveTo>
                  <a:lnTo>
                    <a:pt x="282407" y="0"/>
                  </a:lnTo>
                  <a:cubicBezTo>
                    <a:pt x="126426" y="0"/>
                    <a:pt x="0" y="123512"/>
                    <a:pt x="0" y="275871"/>
                  </a:cubicBezTo>
                  <a:cubicBezTo>
                    <a:pt x="0" y="386169"/>
                    <a:pt x="66279" y="481310"/>
                    <a:pt x="162037" y="525451"/>
                  </a:cubicBezTo>
                  <a:lnTo>
                    <a:pt x="162037" y="711200"/>
                  </a:lnTo>
                  <a:lnTo>
                    <a:pt x="353844" y="551732"/>
                  </a:lnTo>
                  <a:lnTo>
                    <a:pt x="597018" y="551732"/>
                  </a:lnTo>
                  <a:cubicBezTo>
                    <a:pt x="754165" y="551732"/>
                    <a:pt x="880602" y="428220"/>
                    <a:pt x="880602" y="275861"/>
                  </a:cubicBezTo>
                  <a:cubicBezTo>
                    <a:pt x="880614" y="123512"/>
                    <a:pt x="754165" y="0"/>
                    <a:pt x="597018" y="0"/>
                  </a:cubicBezTo>
                  <a:close/>
                </a:path>
              </a:pathLst>
            </a:custGeom>
            <a:solidFill>
              <a:srgbClr val="A4FFB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6" name="Google Shape;136;p17"/>
            <p:cNvSpPr txBox="1"/>
            <p:nvPr/>
          </p:nvSpPr>
          <p:spPr>
            <a:xfrm>
              <a:off x="45864" y="473497"/>
              <a:ext cx="8166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People using copilot/ChatGPT to write summaries or rewrite things in a way that is understandable.</a:t>
              </a:r>
              <a:endParaRPr sz="700"/>
            </a:p>
          </p:txBody>
        </p:sp>
      </p:grpSp>
      <p:grpSp>
        <p:nvGrpSpPr>
          <p:cNvPr id="137" name="Google Shape;137;p17"/>
          <p:cNvGrpSpPr/>
          <p:nvPr/>
        </p:nvGrpSpPr>
        <p:grpSpPr>
          <a:xfrm>
            <a:off x="1688650" y="2289388"/>
            <a:ext cx="1479668" cy="728424"/>
            <a:chOff x="0" y="-19050"/>
            <a:chExt cx="994200" cy="730250"/>
          </a:xfrm>
        </p:grpSpPr>
        <p:sp>
          <p:nvSpPr>
            <p:cNvPr id="138" name="Google Shape;138;p17"/>
            <p:cNvSpPr/>
            <p:nvPr/>
          </p:nvSpPr>
          <p:spPr>
            <a:xfrm>
              <a:off x="0" y="0"/>
              <a:ext cx="994116" cy="711200"/>
            </a:xfrm>
            <a:custGeom>
              <a:avLst/>
              <a:gdLst/>
              <a:ahLst/>
              <a:cxnLst/>
              <a:rect l="l" t="t" r="r" b="b"/>
              <a:pathLst>
                <a:path w="994116" h="711200" extrusionOk="0">
                  <a:moveTo>
                    <a:pt x="708587" y="0"/>
                  </a:moveTo>
                  <a:lnTo>
                    <a:pt x="282407" y="0"/>
                  </a:lnTo>
                  <a:cubicBezTo>
                    <a:pt x="126426" y="0"/>
                    <a:pt x="0" y="123512"/>
                    <a:pt x="0" y="275871"/>
                  </a:cubicBezTo>
                  <a:cubicBezTo>
                    <a:pt x="0" y="386169"/>
                    <a:pt x="66279" y="481310"/>
                    <a:pt x="162037" y="525451"/>
                  </a:cubicBezTo>
                  <a:lnTo>
                    <a:pt x="162037" y="711200"/>
                  </a:lnTo>
                  <a:lnTo>
                    <a:pt x="353844" y="551732"/>
                  </a:lnTo>
                  <a:lnTo>
                    <a:pt x="708587" y="551732"/>
                  </a:lnTo>
                  <a:cubicBezTo>
                    <a:pt x="867667" y="551732"/>
                    <a:pt x="994105" y="428220"/>
                    <a:pt x="994105" y="275861"/>
                  </a:cubicBezTo>
                  <a:cubicBezTo>
                    <a:pt x="994116" y="123512"/>
                    <a:pt x="867667" y="0"/>
                    <a:pt x="708587" y="0"/>
                  </a:cubicBezTo>
                  <a:close/>
                </a:path>
              </a:pathLst>
            </a:custGeom>
            <a:solidFill>
              <a:srgbClr val="A4FFB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9" name="Google Shape;139;p17"/>
            <p:cNvSpPr txBox="1"/>
            <p:nvPr/>
          </p:nvSpPr>
          <p:spPr>
            <a:xfrm>
              <a:off x="0" y="-19050"/>
              <a:ext cx="9942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900" b="1" i="0" u="none" strike="noStrike" cap="none">
                  <a:solidFill>
                    <a:srgbClr val="000000"/>
                  </a:solidFill>
                  <a:latin typeface="Poppins"/>
                  <a:ea typeface="Poppins"/>
                  <a:cs typeface="Poppins"/>
                  <a:sym typeface="Poppins"/>
                </a:rPr>
                <a:t>Using AI for voiceover</a:t>
              </a:r>
              <a:endParaRPr sz="700"/>
            </a:p>
          </p:txBody>
        </p:sp>
      </p:grpSp>
      <p:grpSp>
        <p:nvGrpSpPr>
          <p:cNvPr id="140" name="Google Shape;140;p17"/>
          <p:cNvGrpSpPr/>
          <p:nvPr/>
        </p:nvGrpSpPr>
        <p:grpSpPr>
          <a:xfrm>
            <a:off x="514350" y="1190773"/>
            <a:ext cx="1512141" cy="827770"/>
            <a:chOff x="0" y="-19050"/>
            <a:chExt cx="890700" cy="666750"/>
          </a:xfrm>
        </p:grpSpPr>
        <p:sp>
          <p:nvSpPr>
            <p:cNvPr id="141" name="Google Shape;141;p17"/>
            <p:cNvSpPr/>
            <p:nvPr/>
          </p:nvSpPr>
          <p:spPr>
            <a:xfrm>
              <a:off x="0" y="0"/>
              <a:ext cx="890683" cy="647700"/>
            </a:xfrm>
            <a:custGeom>
              <a:avLst/>
              <a:gdLst/>
              <a:ahLst/>
              <a:cxnLst/>
              <a:rect l="l" t="t" r="r" b="b"/>
              <a:pathLst>
                <a:path w="890683" h="647700" extrusionOk="0">
                  <a:moveTo>
                    <a:pt x="606916" y="0"/>
                  </a:moveTo>
                  <a:lnTo>
                    <a:pt x="282407" y="0"/>
                  </a:lnTo>
                  <a:cubicBezTo>
                    <a:pt x="126426" y="0"/>
                    <a:pt x="0" y="123512"/>
                    <a:pt x="0" y="241300"/>
                  </a:cubicBezTo>
                  <a:cubicBezTo>
                    <a:pt x="0" y="322669"/>
                    <a:pt x="66279" y="417810"/>
                    <a:pt x="162037" y="461951"/>
                  </a:cubicBezTo>
                  <a:lnTo>
                    <a:pt x="162037" y="647700"/>
                  </a:lnTo>
                  <a:lnTo>
                    <a:pt x="353844" y="488232"/>
                  </a:lnTo>
                  <a:lnTo>
                    <a:pt x="606916" y="488232"/>
                  </a:lnTo>
                  <a:cubicBezTo>
                    <a:pt x="764234" y="488232"/>
                    <a:pt x="890671" y="364720"/>
                    <a:pt x="890671" y="241300"/>
                  </a:cubicBezTo>
                  <a:cubicBezTo>
                    <a:pt x="890683" y="123512"/>
                    <a:pt x="764234" y="0"/>
                    <a:pt x="606916" y="0"/>
                  </a:cubicBezTo>
                  <a:close/>
                </a:path>
              </a:pathLst>
            </a:custGeom>
            <a:solidFill>
              <a:srgbClr val="A4FFB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2" name="Google Shape;142;p17"/>
            <p:cNvSpPr txBox="1"/>
            <p:nvPr/>
          </p:nvSpPr>
          <p:spPr>
            <a:xfrm>
              <a:off x="0" y="-19050"/>
              <a:ext cx="890700" cy="4764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Would be good for language barriers</a:t>
              </a:r>
              <a:endParaRPr sz="700"/>
            </a:p>
          </p:txBody>
        </p:sp>
      </p:grpSp>
      <p:sp>
        <p:nvSpPr>
          <p:cNvPr id="143" name="Google Shape;143;p17"/>
          <p:cNvSpPr/>
          <p:nvPr/>
        </p:nvSpPr>
        <p:spPr>
          <a:xfrm>
            <a:off x="0" y="2649652"/>
            <a:ext cx="2771185" cy="2113028"/>
          </a:xfrm>
          <a:custGeom>
            <a:avLst/>
            <a:gdLst/>
            <a:ahLst/>
            <a:cxnLst/>
            <a:rect l="l" t="t" r="r" b="b"/>
            <a:pathLst>
              <a:path w="5542369" h="4226056" extrusionOk="0">
                <a:moveTo>
                  <a:pt x="0" y="0"/>
                </a:moveTo>
                <a:lnTo>
                  <a:pt x="5542369" y="0"/>
                </a:lnTo>
                <a:lnTo>
                  <a:pt x="5542369" y="4226056"/>
                </a:lnTo>
                <a:lnTo>
                  <a:pt x="0" y="4226056"/>
                </a:lnTo>
                <a:lnTo>
                  <a:pt x="0" y="0"/>
                </a:lnTo>
                <a:close/>
              </a:path>
            </a:pathLst>
          </a:custGeom>
          <a:blipFill rotWithShape="1">
            <a:blip r:embed="rId5">
              <a:alphaModFix amt="55000"/>
            </a:blip>
            <a:stretch>
              <a:fillRect/>
            </a:stretch>
          </a:blipFill>
          <a:ln>
            <a:noFill/>
          </a:ln>
        </p:spPr>
        <p:txBody>
          <a:bodyPr/>
          <a:lstStyle/>
          <a:p>
            <a:endParaRPr lang="en-GB"/>
          </a:p>
        </p:txBody>
      </p:sp>
      <p:grpSp>
        <p:nvGrpSpPr>
          <p:cNvPr id="144" name="Google Shape;144;p17"/>
          <p:cNvGrpSpPr/>
          <p:nvPr/>
        </p:nvGrpSpPr>
        <p:grpSpPr>
          <a:xfrm>
            <a:off x="4894541" y="2289400"/>
            <a:ext cx="1272468" cy="907491"/>
            <a:chOff x="0" y="0"/>
            <a:chExt cx="994116" cy="711200"/>
          </a:xfrm>
        </p:grpSpPr>
        <p:sp>
          <p:nvSpPr>
            <p:cNvPr id="145" name="Google Shape;145;p17"/>
            <p:cNvSpPr/>
            <p:nvPr/>
          </p:nvSpPr>
          <p:spPr>
            <a:xfrm>
              <a:off x="0" y="0"/>
              <a:ext cx="994116" cy="711200"/>
            </a:xfrm>
            <a:custGeom>
              <a:avLst/>
              <a:gdLst/>
              <a:ahLst/>
              <a:cxnLst/>
              <a:rect l="l" t="t" r="r" b="b"/>
              <a:pathLst>
                <a:path w="994116" h="711200" extrusionOk="0">
                  <a:moveTo>
                    <a:pt x="708587" y="0"/>
                  </a:moveTo>
                  <a:lnTo>
                    <a:pt x="282407" y="0"/>
                  </a:lnTo>
                  <a:cubicBezTo>
                    <a:pt x="126426" y="0"/>
                    <a:pt x="0" y="123512"/>
                    <a:pt x="0" y="275871"/>
                  </a:cubicBezTo>
                  <a:cubicBezTo>
                    <a:pt x="0" y="386169"/>
                    <a:pt x="66279" y="481310"/>
                    <a:pt x="162037" y="525451"/>
                  </a:cubicBezTo>
                  <a:lnTo>
                    <a:pt x="162037" y="711200"/>
                  </a:lnTo>
                  <a:lnTo>
                    <a:pt x="353844" y="551732"/>
                  </a:lnTo>
                  <a:lnTo>
                    <a:pt x="708587" y="551732"/>
                  </a:lnTo>
                  <a:cubicBezTo>
                    <a:pt x="867667" y="551732"/>
                    <a:pt x="994105" y="428220"/>
                    <a:pt x="994105" y="275861"/>
                  </a:cubicBezTo>
                  <a:cubicBezTo>
                    <a:pt x="994116" y="123512"/>
                    <a:pt x="867667" y="0"/>
                    <a:pt x="708587" y="0"/>
                  </a:cubicBezTo>
                  <a:close/>
                </a:path>
              </a:pathLst>
            </a:custGeom>
            <a:solidFill>
              <a:srgbClr val="A4FFB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6" name="Google Shape;146;p17"/>
            <p:cNvSpPr txBox="1"/>
            <p:nvPr/>
          </p:nvSpPr>
          <p:spPr>
            <a:xfrm>
              <a:off x="6403" y="4"/>
              <a:ext cx="9432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Provides equal or better outcomes</a:t>
              </a:r>
              <a:endParaRPr sz="700"/>
            </a:p>
          </p:txBody>
        </p:sp>
      </p:grpSp>
      <p:sp>
        <p:nvSpPr>
          <p:cNvPr id="147" name="Google Shape;147;p17"/>
          <p:cNvSpPr/>
          <p:nvPr/>
        </p:nvSpPr>
        <p:spPr>
          <a:xfrm>
            <a:off x="5345143" y="498824"/>
            <a:ext cx="4552361" cy="1775421"/>
          </a:xfrm>
          <a:custGeom>
            <a:avLst/>
            <a:gdLst/>
            <a:ahLst/>
            <a:cxnLst/>
            <a:rect l="l" t="t" r="r" b="b"/>
            <a:pathLst>
              <a:path w="9104722" h="3550841" extrusionOk="0">
                <a:moveTo>
                  <a:pt x="0" y="0"/>
                </a:moveTo>
                <a:lnTo>
                  <a:pt x="9104722" y="0"/>
                </a:lnTo>
                <a:lnTo>
                  <a:pt x="9104722" y="3550842"/>
                </a:lnTo>
                <a:lnTo>
                  <a:pt x="0" y="3550842"/>
                </a:lnTo>
                <a:lnTo>
                  <a:pt x="0" y="0"/>
                </a:lnTo>
                <a:close/>
              </a:path>
            </a:pathLst>
          </a:custGeom>
          <a:blipFill rotWithShape="1">
            <a:blip r:embed="rId6">
              <a:alphaModFix amt="51000"/>
            </a:blip>
            <a:stretch>
              <a:fillRect/>
            </a:stretch>
          </a:blipFill>
          <a:ln>
            <a:noFill/>
          </a:ln>
        </p:spPr>
        <p:txBody>
          <a:bodyPr/>
          <a:lstStyle/>
          <a:p>
            <a:endParaRPr lang="en-GB"/>
          </a:p>
        </p:txBody>
      </p:sp>
      <p:sp>
        <p:nvSpPr>
          <p:cNvPr id="148" name="Google Shape;148;p17"/>
          <p:cNvSpPr txBox="1"/>
          <p:nvPr/>
        </p:nvSpPr>
        <p:spPr>
          <a:xfrm>
            <a:off x="236335" y="221615"/>
            <a:ext cx="6527400" cy="27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 sz="1800" b="1" i="0" u="none" strike="noStrike" cap="none">
                <a:solidFill>
                  <a:srgbClr val="000000"/>
                </a:solidFill>
                <a:latin typeface="Poppins"/>
                <a:ea typeface="Poppins"/>
                <a:cs typeface="Poppins"/>
                <a:sym typeface="Poppins"/>
              </a:rPr>
              <a:t>POSITIVES</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p:nvPr/>
        </p:nvSpPr>
        <p:spPr>
          <a:xfrm>
            <a:off x="7306101" y="1622767"/>
            <a:ext cx="2057400" cy="20574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3">
              <a:alphaModFix amt="54000"/>
            </a:blip>
            <a:stretch>
              <a:fillRect/>
            </a:stretch>
          </a:blipFill>
          <a:ln>
            <a:noFill/>
          </a:ln>
        </p:spPr>
        <p:txBody>
          <a:bodyPr/>
          <a:lstStyle/>
          <a:p>
            <a:endParaRPr lang="en-GB"/>
          </a:p>
        </p:txBody>
      </p:sp>
      <p:grpSp>
        <p:nvGrpSpPr>
          <p:cNvPr id="154" name="Google Shape;154;p18"/>
          <p:cNvGrpSpPr/>
          <p:nvPr/>
        </p:nvGrpSpPr>
        <p:grpSpPr>
          <a:xfrm>
            <a:off x="-514390" y="-108499"/>
            <a:ext cx="10613813" cy="907455"/>
            <a:chOff x="0" y="-57150"/>
            <a:chExt cx="5590631" cy="477985"/>
          </a:xfrm>
        </p:grpSpPr>
        <p:sp>
          <p:nvSpPr>
            <p:cNvPr id="155" name="Google Shape;155;p18"/>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156" name="Google Shape;156;p18"/>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57" name="Google Shape;157;p18"/>
          <p:cNvGrpSpPr/>
          <p:nvPr/>
        </p:nvGrpSpPr>
        <p:grpSpPr>
          <a:xfrm>
            <a:off x="-514390" y="4635536"/>
            <a:ext cx="10613813" cy="907455"/>
            <a:chOff x="0" y="-57150"/>
            <a:chExt cx="5590631" cy="477985"/>
          </a:xfrm>
        </p:grpSpPr>
        <p:sp>
          <p:nvSpPr>
            <p:cNvPr id="158" name="Google Shape;158;p18"/>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159" name="Google Shape;159;p18"/>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0" name="Google Shape;160;p18"/>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4">
              <a:alphaModFix/>
            </a:blip>
            <a:stretch>
              <a:fillRect b="-2539"/>
            </a:stretch>
          </a:blipFill>
          <a:ln>
            <a:noFill/>
          </a:ln>
        </p:spPr>
        <p:txBody>
          <a:bodyPr/>
          <a:lstStyle/>
          <a:p>
            <a:endParaRPr lang="en-GB"/>
          </a:p>
        </p:txBody>
      </p:sp>
      <p:grpSp>
        <p:nvGrpSpPr>
          <p:cNvPr id="161" name="Google Shape;161;p18"/>
          <p:cNvGrpSpPr/>
          <p:nvPr/>
        </p:nvGrpSpPr>
        <p:grpSpPr>
          <a:xfrm>
            <a:off x="72000" y="907388"/>
            <a:ext cx="2299132" cy="1216313"/>
            <a:chOff x="0" y="-19143"/>
            <a:chExt cx="991518" cy="730343"/>
          </a:xfrm>
        </p:grpSpPr>
        <p:sp>
          <p:nvSpPr>
            <p:cNvPr id="162" name="Google Shape;162;p18"/>
            <p:cNvSpPr/>
            <p:nvPr/>
          </p:nvSpPr>
          <p:spPr>
            <a:xfrm>
              <a:off x="0" y="0"/>
              <a:ext cx="991518" cy="711200"/>
            </a:xfrm>
            <a:custGeom>
              <a:avLst/>
              <a:gdLst/>
              <a:ahLst/>
              <a:cxnLst/>
              <a:rect l="l" t="t" r="r" b="b"/>
              <a:pathLst>
                <a:path w="991518" h="711200" extrusionOk="0">
                  <a:moveTo>
                    <a:pt x="706033" y="0"/>
                  </a:moveTo>
                  <a:lnTo>
                    <a:pt x="282407" y="0"/>
                  </a:lnTo>
                  <a:cubicBezTo>
                    <a:pt x="126426" y="0"/>
                    <a:pt x="0" y="123512"/>
                    <a:pt x="0" y="275871"/>
                  </a:cubicBezTo>
                  <a:cubicBezTo>
                    <a:pt x="0" y="386169"/>
                    <a:pt x="66279" y="481310"/>
                    <a:pt x="162037" y="525451"/>
                  </a:cubicBezTo>
                  <a:lnTo>
                    <a:pt x="162037" y="711200"/>
                  </a:lnTo>
                  <a:lnTo>
                    <a:pt x="353844" y="551732"/>
                  </a:lnTo>
                  <a:lnTo>
                    <a:pt x="706033" y="551732"/>
                  </a:lnTo>
                  <a:cubicBezTo>
                    <a:pt x="865069" y="551732"/>
                    <a:pt x="991507" y="428220"/>
                    <a:pt x="991507" y="275861"/>
                  </a:cubicBezTo>
                  <a:cubicBezTo>
                    <a:pt x="991518" y="123512"/>
                    <a:pt x="865069" y="0"/>
                    <a:pt x="706033"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3" name="Google Shape;163;p18"/>
            <p:cNvSpPr txBox="1"/>
            <p:nvPr/>
          </p:nvSpPr>
          <p:spPr>
            <a:xfrm>
              <a:off x="52058" y="-19143"/>
              <a:ext cx="8874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Why do we expect higher standards of behaviour or ethics from machines - why are we not listening as humans? </a:t>
              </a:r>
              <a:endParaRPr sz="700"/>
            </a:p>
          </p:txBody>
        </p:sp>
      </p:grpSp>
      <p:grpSp>
        <p:nvGrpSpPr>
          <p:cNvPr id="164" name="Google Shape;164;p18"/>
          <p:cNvGrpSpPr/>
          <p:nvPr/>
        </p:nvGrpSpPr>
        <p:grpSpPr>
          <a:xfrm>
            <a:off x="6900025" y="3596190"/>
            <a:ext cx="2142703" cy="1096315"/>
            <a:chOff x="0" y="0"/>
            <a:chExt cx="793829" cy="711200"/>
          </a:xfrm>
        </p:grpSpPr>
        <p:sp>
          <p:nvSpPr>
            <p:cNvPr id="165" name="Google Shape;165;p18"/>
            <p:cNvSpPr/>
            <p:nvPr/>
          </p:nvSpPr>
          <p:spPr>
            <a:xfrm>
              <a:off x="0" y="0"/>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6" name="Google Shape;166;p18"/>
            <p:cNvSpPr txBox="1"/>
            <p:nvPr/>
          </p:nvSpPr>
          <p:spPr>
            <a:xfrm>
              <a:off x="14" y="24593"/>
              <a:ext cx="7938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There are soon to be fully AI generated feature films - what happens to Art if AI can produce it all?</a:t>
              </a:r>
              <a:endParaRPr sz="700"/>
            </a:p>
          </p:txBody>
        </p:sp>
      </p:grpSp>
      <p:grpSp>
        <p:nvGrpSpPr>
          <p:cNvPr id="167" name="Google Shape;167;p18"/>
          <p:cNvGrpSpPr/>
          <p:nvPr/>
        </p:nvGrpSpPr>
        <p:grpSpPr>
          <a:xfrm>
            <a:off x="101925" y="2480875"/>
            <a:ext cx="1667597" cy="805247"/>
            <a:chOff x="0" y="-19050"/>
            <a:chExt cx="793829" cy="730250"/>
          </a:xfrm>
        </p:grpSpPr>
        <p:sp>
          <p:nvSpPr>
            <p:cNvPr id="168" name="Google Shape;168;p18"/>
            <p:cNvSpPr/>
            <p:nvPr/>
          </p:nvSpPr>
          <p:spPr>
            <a:xfrm>
              <a:off x="0" y="0"/>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9" name="Google Shape;169;p18"/>
            <p:cNvSpPr txBox="1"/>
            <p:nvPr/>
          </p:nvSpPr>
          <p:spPr>
            <a:xfrm>
              <a:off x="0" y="-19050"/>
              <a:ext cx="7938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Does it offer enough options for those who have to use it? </a:t>
              </a:r>
              <a:endParaRPr sz="700"/>
            </a:p>
          </p:txBody>
        </p:sp>
      </p:grpSp>
      <p:grpSp>
        <p:nvGrpSpPr>
          <p:cNvPr id="170" name="Google Shape;170;p18"/>
          <p:cNvGrpSpPr/>
          <p:nvPr/>
        </p:nvGrpSpPr>
        <p:grpSpPr>
          <a:xfrm>
            <a:off x="5470445" y="2897522"/>
            <a:ext cx="1691323" cy="805221"/>
            <a:chOff x="2397764" y="-2391380"/>
            <a:chExt cx="954795" cy="711200"/>
          </a:xfrm>
        </p:grpSpPr>
        <p:sp>
          <p:nvSpPr>
            <p:cNvPr id="171" name="Google Shape;171;p18"/>
            <p:cNvSpPr/>
            <p:nvPr/>
          </p:nvSpPr>
          <p:spPr>
            <a:xfrm>
              <a:off x="2411186" y="-2391380"/>
              <a:ext cx="941373" cy="711200"/>
            </a:xfrm>
            <a:custGeom>
              <a:avLst/>
              <a:gdLst/>
              <a:ahLst/>
              <a:cxnLst/>
              <a:rect l="l" t="t" r="r" b="b"/>
              <a:pathLst>
                <a:path w="941373" h="711200" extrusionOk="0">
                  <a:moveTo>
                    <a:pt x="656742" y="0"/>
                  </a:moveTo>
                  <a:lnTo>
                    <a:pt x="282407" y="0"/>
                  </a:lnTo>
                  <a:cubicBezTo>
                    <a:pt x="126426" y="0"/>
                    <a:pt x="0" y="123512"/>
                    <a:pt x="0" y="275871"/>
                  </a:cubicBezTo>
                  <a:cubicBezTo>
                    <a:pt x="0" y="386169"/>
                    <a:pt x="66279" y="481310"/>
                    <a:pt x="162037" y="525451"/>
                  </a:cubicBezTo>
                  <a:lnTo>
                    <a:pt x="162037" y="711200"/>
                  </a:lnTo>
                  <a:lnTo>
                    <a:pt x="353844" y="551732"/>
                  </a:lnTo>
                  <a:lnTo>
                    <a:pt x="656742" y="551732"/>
                  </a:lnTo>
                  <a:cubicBezTo>
                    <a:pt x="814924" y="551732"/>
                    <a:pt x="941361" y="428220"/>
                    <a:pt x="941361" y="275861"/>
                  </a:cubicBezTo>
                  <a:cubicBezTo>
                    <a:pt x="941373" y="123512"/>
                    <a:pt x="814924" y="0"/>
                    <a:pt x="656742"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2" name="Google Shape;172;p18"/>
            <p:cNvSpPr txBox="1"/>
            <p:nvPr/>
          </p:nvSpPr>
          <p:spPr>
            <a:xfrm>
              <a:off x="2397764" y="-2391373"/>
              <a:ext cx="9414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 Danger of limiting options and solutions</a:t>
              </a:r>
              <a:endParaRPr sz="700"/>
            </a:p>
          </p:txBody>
        </p:sp>
      </p:grpSp>
      <p:grpSp>
        <p:nvGrpSpPr>
          <p:cNvPr id="173" name="Google Shape;173;p18"/>
          <p:cNvGrpSpPr/>
          <p:nvPr/>
        </p:nvGrpSpPr>
        <p:grpSpPr>
          <a:xfrm>
            <a:off x="1897025" y="2245219"/>
            <a:ext cx="2299104" cy="1040908"/>
            <a:chOff x="0" y="0"/>
            <a:chExt cx="966132" cy="758624"/>
          </a:xfrm>
        </p:grpSpPr>
        <p:sp>
          <p:nvSpPr>
            <p:cNvPr id="174" name="Google Shape;174;p18"/>
            <p:cNvSpPr/>
            <p:nvPr/>
          </p:nvSpPr>
          <p:spPr>
            <a:xfrm>
              <a:off x="0" y="0"/>
              <a:ext cx="966132" cy="758624"/>
            </a:xfrm>
            <a:custGeom>
              <a:avLst/>
              <a:gdLst/>
              <a:ahLst/>
              <a:cxnLst/>
              <a:rect l="l" t="t" r="r" b="b"/>
              <a:pathLst>
                <a:path w="966132" h="758624" extrusionOk="0">
                  <a:moveTo>
                    <a:pt x="681080" y="0"/>
                  </a:moveTo>
                  <a:lnTo>
                    <a:pt x="282407" y="0"/>
                  </a:lnTo>
                  <a:cubicBezTo>
                    <a:pt x="126426" y="0"/>
                    <a:pt x="0" y="123512"/>
                    <a:pt x="0" y="301689"/>
                  </a:cubicBezTo>
                  <a:cubicBezTo>
                    <a:pt x="0" y="433593"/>
                    <a:pt x="66279" y="528734"/>
                    <a:pt x="162037" y="572875"/>
                  </a:cubicBezTo>
                  <a:lnTo>
                    <a:pt x="162037" y="758624"/>
                  </a:lnTo>
                  <a:lnTo>
                    <a:pt x="353844" y="599156"/>
                  </a:lnTo>
                  <a:lnTo>
                    <a:pt x="681080" y="599156"/>
                  </a:lnTo>
                  <a:cubicBezTo>
                    <a:pt x="839683" y="599156"/>
                    <a:pt x="966120" y="475644"/>
                    <a:pt x="966120" y="301671"/>
                  </a:cubicBezTo>
                  <a:cubicBezTo>
                    <a:pt x="966132" y="123512"/>
                    <a:pt x="839683" y="0"/>
                    <a:pt x="681080"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5" name="Google Shape;175;p18"/>
            <p:cNvSpPr txBox="1"/>
            <p:nvPr/>
          </p:nvSpPr>
          <p:spPr>
            <a:xfrm>
              <a:off x="41918" y="7329"/>
              <a:ext cx="882300" cy="5775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800" b="1" i="0" u="none" strike="noStrike" cap="none">
                  <a:solidFill>
                    <a:srgbClr val="000000"/>
                  </a:solidFill>
                  <a:latin typeface="Poppins"/>
                  <a:ea typeface="Poppins"/>
                  <a:cs typeface="Poppins"/>
                  <a:sym typeface="Poppins"/>
                </a:rPr>
                <a:t> </a:t>
              </a:r>
              <a:r>
                <a:rPr lang="en" sz="900" b="1" i="0" u="none" strike="noStrike" cap="none">
                  <a:solidFill>
                    <a:srgbClr val="000000"/>
                  </a:solidFill>
                  <a:latin typeface="Poppins"/>
                  <a:ea typeface="Poppins"/>
                  <a:cs typeface="Poppins"/>
                  <a:sym typeface="Poppins"/>
                </a:rPr>
                <a:t>Who is the robot here? People or machines? Why are we expecting machines to behave more humanly than we do ourselves?</a:t>
              </a:r>
              <a:endParaRPr sz="800"/>
            </a:p>
          </p:txBody>
        </p:sp>
      </p:grpSp>
      <p:sp>
        <p:nvSpPr>
          <p:cNvPr id="176" name="Google Shape;176;p18"/>
          <p:cNvSpPr/>
          <p:nvPr/>
        </p:nvSpPr>
        <p:spPr>
          <a:xfrm>
            <a:off x="3050014" y="2807825"/>
            <a:ext cx="2737585" cy="1943685"/>
          </a:xfrm>
          <a:custGeom>
            <a:avLst/>
            <a:gdLst/>
            <a:ahLst/>
            <a:cxnLst/>
            <a:rect l="l" t="t" r="r" b="b"/>
            <a:pathLst>
              <a:path w="5475170" h="3887370" extrusionOk="0">
                <a:moveTo>
                  <a:pt x="0" y="0"/>
                </a:moveTo>
                <a:lnTo>
                  <a:pt x="5475170" y="0"/>
                </a:lnTo>
                <a:lnTo>
                  <a:pt x="5475170" y="3887370"/>
                </a:lnTo>
                <a:lnTo>
                  <a:pt x="0" y="3887370"/>
                </a:lnTo>
                <a:lnTo>
                  <a:pt x="0" y="0"/>
                </a:lnTo>
                <a:close/>
              </a:path>
            </a:pathLst>
          </a:custGeom>
          <a:blipFill rotWithShape="1">
            <a:blip r:embed="rId5">
              <a:alphaModFix amt="52999"/>
            </a:blip>
            <a:stretch>
              <a:fillRect/>
            </a:stretch>
          </a:blipFill>
          <a:ln>
            <a:noFill/>
          </a:ln>
        </p:spPr>
        <p:txBody>
          <a:bodyPr/>
          <a:lstStyle/>
          <a:p>
            <a:endParaRPr lang="en-GB"/>
          </a:p>
        </p:txBody>
      </p:sp>
      <p:grpSp>
        <p:nvGrpSpPr>
          <p:cNvPr id="177" name="Google Shape;177;p18"/>
          <p:cNvGrpSpPr/>
          <p:nvPr/>
        </p:nvGrpSpPr>
        <p:grpSpPr>
          <a:xfrm>
            <a:off x="2505700" y="1375350"/>
            <a:ext cx="1466361" cy="747119"/>
            <a:chOff x="0" y="-19050"/>
            <a:chExt cx="793829" cy="730250"/>
          </a:xfrm>
        </p:grpSpPr>
        <p:sp>
          <p:nvSpPr>
            <p:cNvPr id="178" name="Google Shape;178;p18"/>
            <p:cNvSpPr/>
            <p:nvPr/>
          </p:nvSpPr>
          <p:spPr>
            <a:xfrm>
              <a:off x="0" y="0"/>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9" name="Google Shape;179;p18"/>
            <p:cNvSpPr txBox="1"/>
            <p:nvPr/>
          </p:nvSpPr>
          <p:spPr>
            <a:xfrm>
              <a:off x="0" y="-19050"/>
              <a:ext cx="7938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 Help the computer is taking over</a:t>
              </a:r>
              <a:endParaRPr sz="700"/>
            </a:p>
          </p:txBody>
        </p:sp>
      </p:grpSp>
      <p:grpSp>
        <p:nvGrpSpPr>
          <p:cNvPr id="180" name="Google Shape;180;p18"/>
          <p:cNvGrpSpPr/>
          <p:nvPr/>
        </p:nvGrpSpPr>
        <p:grpSpPr>
          <a:xfrm>
            <a:off x="4633425" y="1715263"/>
            <a:ext cx="2191853" cy="1053970"/>
            <a:chOff x="0" y="-19050"/>
            <a:chExt cx="972083" cy="730250"/>
          </a:xfrm>
        </p:grpSpPr>
        <p:sp>
          <p:nvSpPr>
            <p:cNvPr id="181" name="Google Shape;181;p18"/>
            <p:cNvSpPr/>
            <p:nvPr/>
          </p:nvSpPr>
          <p:spPr>
            <a:xfrm>
              <a:off x="0" y="0"/>
              <a:ext cx="972083" cy="711200"/>
            </a:xfrm>
            <a:custGeom>
              <a:avLst/>
              <a:gdLst/>
              <a:ahLst/>
              <a:cxnLst/>
              <a:rect l="l" t="t" r="r" b="b"/>
              <a:pathLst>
                <a:path w="972083" h="711200" extrusionOk="0">
                  <a:moveTo>
                    <a:pt x="686930" y="0"/>
                  </a:moveTo>
                  <a:lnTo>
                    <a:pt x="282407" y="0"/>
                  </a:lnTo>
                  <a:cubicBezTo>
                    <a:pt x="126426" y="0"/>
                    <a:pt x="0" y="123512"/>
                    <a:pt x="0" y="275871"/>
                  </a:cubicBezTo>
                  <a:cubicBezTo>
                    <a:pt x="0" y="386169"/>
                    <a:pt x="66279" y="481310"/>
                    <a:pt x="162037" y="525451"/>
                  </a:cubicBezTo>
                  <a:lnTo>
                    <a:pt x="162037" y="711200"/>
                  </a:lnTo>
                  <a:lnTo>
                    <a:pt x="353844" y="551732"/>
                  </a:lnTo>
                  <a:lnTo>
                    <a:pt x="686930" y="551732"/>
                  </a:lnTo>
                  <a:cubicBezTo>
                    <a:pt x="845635" y="551732"/>
                    <a:pt x="972072" y="428220"/>
                    <a:pt x="972072" y="275861"/>
                  </a:cubicBezTo>
                  <a:cubicBezTo>
                    <a:pt x="972083" y="123512"/>
                    <a:pt x="845635" y="0"/>
                    <a:pt x="686930"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2" name="Google Shape;182;p18"/>
            <p:cNvSpPr txBox="1"/>
            <p:nvPr/>
          </p:nvSpPr>
          <p:spPr>
            <a:xfrm>
              <a:off x="0" y="-19050"/>
              <a:ext cx="9720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You don't know if what you are being told is good for you or a political/organisation decision</a:t>
              </a:r>
              <a:endParaRPr sz="700"/>
            </a:p>
          </p:txBody>
        </p:sp>
      </p:grpSp>
      <p:sp>
        <p:nvSpPr>
          <p:cNvPr id="183" name="Google Shape;183;p18"/>
          <p:cNvSpPr txBox="1"/>
          <p:nvPr/>
        </p:nvSpPr>
        <p:spPr>
          <a:xfrm>
            <a:off x="236335" y="221615"/>
            <a:ext cx="6527400" cy="27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 sz="1800" b="1" i="0" u="none" strike="noStrike" cap="none">
                <a:solidFill>
                  <a:srgbClr val="000000"/>
                </a:solidFill>
                <a:latin typeface="Poppins"/>
                <a:ea typeface="Poppins"/>
                <a:cs typeface="Poppins"/>
                <a:sym typeface="Poppins"/>
              </a:rPr>
              <a:t>FEARS AND NEGATIVES</a:t>
            </a:r>
            <a:endParaRPr sz="700"/>
          </a:p>
        </p:txBody>
      </p:sp>
      <p:grpSp>
        <p:nvGrpSpPr>
          <p:cNvPr id="184" name="Google Shape;184;p18"/>
          <p:cNvGrpSpPr/>
          <p:nvPr/>
        </p:nvGrpSpPr>
        <p:grpSpPr>
          <a:xfrm>
            <a:off x="338502" y="3596195"/>
            <a:ext cx="2822239" cy="956302"/>
            <a:chOff x="-172994" y="-97799"/>
            <a:chExt cx="900006" cy="692420"/>
          </a:xfrm>
        </p:grpSpPr>
        <p:sp>
          <p:nvSpPr>
            <p:cNvPr id="185" name="Google Shape;185;p18"/>
            <p:cNvSpPr/>
            <p:nvPr/>
          </p:nvSpPr>
          <p:spPr>
            <a:xfrm>
              <a:off x="-172994" y="-83916"/>
              <a:ext cx="900006" cy="678537"/>
            </a:xfrm>
            <a:custGeom>
              <a:avLst/>
              <a:gdLst/>
              <a:ahLst/>
              <a:cxnLst/>
              <a:rect l="l" t="t" r="r" b="b"/>
              <a:pathLst>
                <a:path w="900006" h="678537" extrusionOk="0">
                  <a:moveTo>
                    <a:pt x="616081" y="0"/>
                  </a:moveTo>
                  <a:lnTo>
                    <a:pt x="282407" y="0"/>
                  </a:lnTo>
                  <a:cubicBezTo>
                    <a:pt x="126426" y="0"/>
                    <a:pt x="0" y="123512"/>
                    <a:pt x="0" y="258088"/>
                  </a:cubicBezTo>
                  <a:cubicBezTo>
                    <a:pt x="0" y="353506"/>
                    <a:pt x="66279" y="448646"/>
                    <a:pt x="162037" y="492788"/>
                  </a:cubicBezTo>
                  <a:lnTo>
                    <a:pt x="162037" y="678537"/>
                  </a:lnTo>
                  <a:lnTo>
                    <a:pt x="353844" y="519069"/>
                  </a:lnTo>
                  <a:lnTo>
                    <a:pt x="616081" y="519069"/>
                  </a:lnTo>
                  <a:cubicBezTo>
                    <a:pt x="773558" y="519069"/>
                    <a:pt x="899995" y="395557"/>
                    <a:pt x="899995" y="258083"/>
                  </a:cubicBezTo>
                  <a:cubicBezTo>
                    <a:pt x="900006" y="123512"/>
                    <a:pt x="773558" y="0"/>
                    <a:pt x="616081"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6" name="Google Shape;186;p18"/>
            <p:cNvSpPr txBox="1"/>
            <p:nvPr/>
          </p:nvSpPr>
          <p:spPr>
            <a:xfrm>
              <a:off x="-158591" y="-97799"/>
              <a:ext cx="871200" cy="5070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What scares you most - mostly that managers think it will replace people or make decisions about someone's care</a:t>
              </a:r>
              <a:endParaRPr sz="700"/>
            </a:p>
          </p:txBody>
        </p:sp>
      </p:grpSp>
      <p:grpSp>
        <p:nvGrpSpPr>
          <p:cNvPr id="187" name="Google Shape;187;p18"/>
          <p:cNvGrpSpPr/>
          <p:nvPr/>
        </p:nvGrpSpPr>
        <p:grpSpPr>
          <a:xfrm>
            <a:off x="6614850" y="923850"/>
            <a:ext cx="2555336" cy="986862"/>
            <a:chOff x="0" y="0"/>
            <a:chExt cx="793829" cy="711200"/>
          </a:xfrm>
        </p:grpSpPr>
        <p:sp>
          <p:nvSpPr>
            <p:cNvPr id="188" name="Google Shape;188;p18"/>
            <p:cNvSpPr/>
            <p:nvPr/>
          </p:nvSpPr>
          <p:spPr>
            <a:xfrm>
              <a:off x="0" y="0"/>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9" name="Google Shape;189;p18"/>
            <p:cNvSpPr txBox="1"/>
            <p:nvPr/>
          </p:nvSpPr>
          <p:spPr>
            <a:xfrm>
              <a:off x="45162" y="0"/>
              <a:ext cx="7035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Concerned about limitations of poor data and programming and AI solutions being mis sold</a:t>
              </a:r>
              <a:endParaRPr sz="700"/>
            </a:p>
          </p:txBody>
        </p:sp>
      </p:grpSp>
      <p:grpSp>
        <p:nvGrpSpPr>
          <p:cNvPr id="190" name="Google Shape;190;p18"/>
          <p:cNvGrpSpPr/>
          <p:nvPr/>
        </p:nvGrpSpPr>
        <p:grpSpPr>
          <a:xfrm>
            <a:off x="3743875" y="356775"/>
            <a:ext cx="2821998" cy="1125651"/>
            <a:chOff x="0" y="-10"/>
            <a:chExt cx="1049304" cy="768940"/>
          </a:xfrm>
        </p:grpSpPr>
        <p:sp>
          <p:nvSpPr>
            <p:cNvPr id="191" name="Google Shape;191;p18"/>
            <p:cNvSpPr/>
            <p:nvPr/>
          </p:nvSpPr>
          <p:spPr>
            <a:xfrm>
              <a:off x="0" y="0"/>
              <a:ext cx="1049304" cy="768930"/>
            </a:xfrm>
            <a:custGeom>
              <a:avLst/>
              <a:gdLst/>
              <a:ahLst/>
              <a:cxnLst/>
              <a:rect l="l" t="t" r="r" b="b"/>
              <a:pathLst>
                <a:path w="1049304" h="768930" extrusionOk="0">
                  <a:moveTo>
                    <a:pt x="762835" y="0"/>
                  </a:moveTo>
                  <a:lnTo>
                    <a:pt x="282407" y="0"/>
                  </a:lnTo>
                  <a:cubicBezTo>
                    <a:pt x="126426" y="0"/>
                    <a:pt x="0" y="123512"/>
                    <a:pt x="0" y="307300"/>
                  </a:cubicBezTo>
                  <a:cubicBezTo>
                    <a:pt x="0" y="443898"/>
                    <a:pt x="66279" y="539039"/>
                    <a:pt x="162037" y="583181"/>
                  </a:cubicBezTo>
                  <a:lnTo>
                    <a:pt x="162037" y="768930"/>
                  </a:lnTo>
                  <a:lnTo>
                    <a:pt x="353844" y="609462"/>
                  </a:lnTo>
                  <a:lnTo>
                    <a:pt x="762835" y="609462"/>
                  </a:lnTo>
                  <a:cubicBezTo>
                    <a:pt x="922855" y="609462"/>
                    <a:pt x="1049292" y="485949"/>
                    <a:pt x="1049292" y="307280"/>
                  </a:cubicBezTo>
                  <a:cubicBezTo>
                    <a:pt x="1049304" y="123512"/>
                    <a:pt x="922855" y="0"/>
                    <a:pt x="762835" y="0"/>
                  </a:cubicBezTo>
                  <a:close/>
                </a:path>
              </a:pathLst>
            </a:custGeom>
            <a:solidFill>
              <a:srgbClr val="F57669"/>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2" name="Google Shape;192;p18"/>
            <p:cNvSpPr txBox="1"/>
            <p:nvPr/>
          </p:nvSpPr>
          <p:spPr>
            <a:xfrm>
              <a:off x="50504" y="-10"/>
              <a:ext cx="948300" cy="5976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How intelligent is AI? Only as good as people that program it? What if they do not have relevant experience about what matters to people?</a:t>
              </a:r>
              <a:endParaRPr sz="7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p:nvPr/>
        </p:nvSpPr>
        <p:spPr>
          <a:xfrm>
            <a:off x="6897082" y="434757"/>
            <a:ext cx="2409839" cy="2057400"/>
          </a:xfrm>
          <a:custGeom>
            <a:avLst/>
            <a:gdLst/>
            <a:ahLst/>
            <a:cxnLst/>
            <a:rect l="l" t="t" r="r" b="b"/>
            <a:pathLst>
              <a:path w="4819678" h="4114800" extrusionOk="0">
                <a:moveTo>
                  <a:pt x="0" y="0"/>
                </a:moveTo>
                <a:lnTo>
                  <a:pt x="4819677" y="0"/>
                </a:lnTo>
                <a:lnTo>
                  <a:pt x="4819677" y="4114800"/>
                </a:lnTo>
                <a:lnTo>
                  <a:pt x="0" y="4114800"/>
                </a:lnTo>
                <a:lnTo>
                  <a:pt x="0" y="0"/>
                </a:lnTo>
                <a:close/>
              </a:path>
            </a:pathLst>
          </a:custGeom>
          <a:blipFill rotWithShape="1">
            <a:blip r:embed="rId3">
              <a:alphaModFix amt="47000"/>
            </a:blip>
            <a:stretch>
              <a:fillRect/>
            </a:stretch>
          </a:blipFill>
          <a:ln>
            <a:noFill/>
          </a:ln>
        </p:spPr>
        <p:txBody>
          <a:bodyPr/>
          <a:lstStyle/>
          <a:p>
            <a:endParaRPr lang="en-GB"/>
          </a:p>
        </p:txBody>
      </p:sp>
      <p:grpSp>
        <p:nvGrpSpPr>
          <p:cNvPr id="198" name="Google Shape;198;p19"/>
          <p:cNvGrpSpPr/>
          <p:nvPr/>
        </p:nvGrpSpPr>
        <p:grpSpPr>
          <a:xfrm>
            <a:off x="-583468" y="-109911"/>
            <a:ext cx="10613813" cy="907455"/>
            <a:chOff x="0" y="-57150"/>
            <a:chExt cx="5590631" cy="477985"/>
          </a:xfrm>
        </p:grpSpPr>
        <p:sp>
          <p:nvSpPr>
            <p:cNvPr id="199" name="Google Shape;199;p19"/>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200" name="Google Shape;200;p19"/>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01" name="Google Shape;201;p19"/>
          <p:cNvSpPr/>
          <p:nvPr/>
        </p:nvSpPr>
        <p:spPr>
          <a:xfrm>
            <a:off x="3680412" y="2973482"/>
            <a:ext cx="1504474" cy="2057400"/>
          </a:xfrm>
          <a:custGeom>
            <a:avLst/>
            <a:gdLst/>
            <a:ahLst/>
            <a:cxnLst/>
            <a:rect l="l" t="t" r="r" b="b"/>
            <a:pathLst>
              <a:path w="3008947" h="4114800" extrusionOk="0">
                <a:moveTo>
                  <a:pt x="0" y="0"/>
                </a:moveTo>
                <a:lnTo>
                  <a:pt x="3008948" y="0"/>
                </a:lnTo>
                <a:lnTo>
                  <a:pt x="3008948" y="4114800"/>
                </a:lnTo>
                <a:lnTo>
                  <a:pt x="0" y="4114800"/>
                </a:lnTo>
                <a:lnTo>
                  <a:pt x="0" y="0"/>
                </a:lnTo>
                <a:close/>
              </a:path>
            </a:pathLst>
          </a:custGeom>
          <a:blipFill rotWithShape="1">
            <a:blip r:embed="rId4">
              <a:alphaModFix amt="65000"/>
            </a:blip>
            <a:stretch>
              <a:fillRect/>
            </a:stretch>
          </a:blipFill>
          <a:ln>
            <a:noFill/>
          </a:ln>
        </p:spPr>
        <p:txBody>
          <a:bodyPr/>
          <a:lstStyle/>
          <a:p>
            <a:endParaRPr lang="en-GB"/>
          </a:p>
        </p:txBody>
      </p:sp>
      <p:grpSp>
        <p:nvGrpSpPr>
          <p:cNvPr id="202" name="Google Shape;202;p19"/>
          <p:cNvGrpSpPr/>
          <p:nvPr/>
        </p:nvGrpSpPr>
        <p:grpSpPr>
          <a:xfrm>
            <a:off x="-514390" y="4635536"/>
            <a:ext cx="10613813" cy="907455"/>
            <a:chOff x="0" y="-57150"/>
            <a:chExt cx="5590631" cy="477985"/>
          </a:xfrm>
        </p:grpSpPr>
        <p:sp>
          <p:nvSpPr>
            <p:cNvPr id="203" name="Google Shape;203;p19"/>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204" name="Google Shape;204;p19"/>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05" name="Google Shape;205;p19"/>
          <p:cNvSpPr/>
          <p:nvPr/>
        </p:nvSpPr>
        <p:spPr>
          <a:xfrm>
            <a:off x="-914342" y="2826268"/>
            <a:ext cx="3867184" cy="2716697"/>
          </a:xfrm>
          <a:custGeom>
            <a:avLst/>
            <a:gdLst/>
            <a:ahLst/>
            <a:cxnLst/>
            <a:rect l="l" t="t" r="r" b="b"/>
            <a:pathLst>
              <a:path w="7734368" h="5433393" extrusionOk="0">
                <a:moveTo>
                  <a:pt x="0" y="0"/>
                </a:moveTo>
                <a:lnTo>
                  <a:pt x="7734367" y="0"/>
                </a:lnTo>
                <a:lnTo>
                  <a:pt x="7734367" y="5433394"/>
                </a:lnTo>
                <a:lnTo>
                  <a:pt x="0" y="5433394"/>
                </a:lnTo>
                <a:lnTo>
                  <a:pt x="0" y="0"/>
                </a:lnTo>
                <a:close/>
              </a:path>
            </a:pathLst>
          </a:custGeom>
          <a:blipFill rotWithShape="1">
            <a:blip r:embed="rId5">
              <a:alphaModFix amt="28000"/>
            </a:blip>
            <a:stretch>
              <a:fillRect/>
            </a:stretch>
          </a:blipFill>
          <a:ln>
            <a:noFill/>
          </a:ln>
        </p:spPr>
        <p:txBody>
          <a:bodyPr/>
          <a:lstStyle/>
          <a:p>
            <a:endParaRPr lang="en-GB"/>
          </a:p>
        </p:txBody>
      </p:sp>
      <p:sp>
        <p:nvSpPr>
          <p:cNvPr id="206" name="Google Shape;206;p19"/>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6">
              <a:alphaModFix/>
            </a:blip>
            <a:stretch>
              <a:fillRect b="-2539"/>
            </a:stretch>
          </a:blipFill>
          <a:ln>
            <a:noFill/>
          </a:ln>
        </p:spPr>
        <p:txBody>
          <a:bodyPr/>
          <a:lstStyle/>
          <a:p>
            <a:endParaRPr lang="en-GB"/>
          </a:p>
        </p:txBody>
      </p:sp>
      <p:grpSp>
        <p:nvGrpSpPr>
          <p:cNvPr id="207" name="Google Shape;207;p19"/>
          <p:cNvGrpSpPr/>
          <p:nvPr/>
        </p:nvGrpSpPr>
        <p:grpSpPr>
          <a:xfrm>
            <a:off x="3560528" y="423963"/>
            <a:ext cx="1717868" cy="768096"/>
            <a:chOff x="277115" y="-103156"/>
            <a:chExt cx="872280" cy="711200"/>
          </a:xfrm>
        </p:grpSpPr>
        <p:sp>
          <p:nvSpPr>
            <p:cNvPr id="208" name="Google Shape;208;p19"/>
            <p:cNvSpPr/>
            <p:nvPr/>
          </p:nvSpPr>
          <p:spPr>
            <a:xfrm>
              <a:off x="277115" y="-103156"/>
              <a:ext cx="858948" cy="711200"/>
            </a:xfrm>
            <a:custGeom>
              <a:avLst/>
              <a:gdLst/>
              <a:ahLst/>
              <a:cxnLst/>
              <a:rect l="l" t="t" r="r" b="b"/>
              <a:pathLst>
                <a:path w="858948" h="711200" extrusionOk="0">
                  <a:moveTo>
                    <a:pt x="575721" y="0"/>
                  </a:moveTo>
                  <a:lnTo>
                    <a:pt x="282407" y="0"/>
                  </a:lnTo>
                  <a:cubicBezTo>
                    <a:pt x="126426" y="0"/>
                    <a:pt x="0" y="123512"/>
                    <a:pt x="0" y="275871"/>
                  </a:cubicBezTo>
                  <a:cubicBezTo>
                    <a:pt x="0" y="386169"/>
                    <a:pt x="66279" y="481310"/>
                    <a:pt x="162037" y="525451"/>
                  </a:cubicBezTo>
                  <a:lnTo>
                    <a:pt x="162037" y="711200"/>
                  </a:lnTo>
                  <a:lnTo>
                    <a:pt x="353844" y="551732"/>
                  </a:lnTo>
                  <a:lnTo>
                    <a:pt x="575721" y="551732"/>
                  </a:lnTo>
                  <a:cubicBezTo>
                    <a:pt x="732499" y="551732"/>
                    <a:pt x="858936" y="428220"/>
                    <a:pt x="858936" y="275861"/>
                  </a:cubicBezTo>
                  <a:cubicBezTo>
                    <a:pt x="858948" y="123512"/>
                    <a:pt x="732499" y="0"/>
                    <a:pt x="575721"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9" name="Google Shape;209;p19"/>
            <p:cNvSpPr txBox="1"/>
            <p:nvPr/>
          </p:nvSpPr>
          <p:spPr>
            <a:xfrm>
              <a:off x="290495" y="-51230"/>
              <a:ext cx="8589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Can simplify things and make things easier if used right</a:t>
              </a:r>
              <a:endParaRPr sz="700"/>
            </a:p>
          </p:txBody>
        </p:sp>
      </p:grpSp>
      <p:grpSp>
        <p:nvGrpSpPr>
          <p:cNvPr id="210" name="Google Shape;210;p19"/>
          <p:cNvGrpSpPr/>
          <p:nvPr/>
        </p:nvGrpSpPr>
        <p:grpSpPr>
          <a:xfrm>
            <a:off x="7850625" y="2973473"/>
            <a:ext cx="1072145" cy="558860"/>
            <a:chOff x="0" y="-19050"/>
            <a:chExt cx="793829" cy="730250"/>
          </a:xfrm>
        </p:grpSpPr>
        <p:sp>
          <p:nvSpPr>
            <p:cNvPr id="211" name="Google Shape;211;p19"/>
            <p:cNvSpPr/>
            <p:nvPr/>
          </p:nvSpPr>
          <p:spPr>
            <a:xfrm>
              <a:off x="0" y="0"/>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2" name="Google Shape;212;p19"/>
            <p:cNvSpPr txBox="1"/>
            <p:nvPr/>
          </p:nvSpPr>
          <p:spPr>
            <a:xfrm>
              <a:off x="0" y="-19050"/>
              <a:ext cx="7938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en" sz="900" b="1" i="0" u="none" strike="noStrike" cap="none">
                  <a:solidFill>
                    <a:srgbClr val="000000"/>
                  </a:solidFill>
                  <a:latin typeface="Poppins"/>
                  <a:ea typeface="Poppins"/>
                  <a:cs typeface="Poppins"/>
                  <a:sym typeface="Poppins"/>
                </a:rPr>
                <a:t>Cost cutting</a:t>
              </a:r>
              <a:endParaRPr sz="700"/>
            </a:p>
          </p:txBody>
        </p:sp>
      </p:grpSp>
      <p:grpSp>
        <p:nvGrpSpPr>
          <p:cNvPr id="213" name="Google Shape;213;p19"/>
          <p:cNvGrpSpPr/>
          <p:nvPr/>
        </p:nvGrpSpPr>
        <p:grpSpPr>
          <a:xfrm>
            <a:off x="7210505" y="2050008"/>
            <a:ext cx="1712276" cy="907420"/>
            <a:chOff x="3218178" y="-738728"/>
            <a:chExt cx="806650" cy="711200"/>
          </a:xfrm>
        </p:grpSpPr>
        <p:sp>
          <p:nvSpPr>
            <p:cNvPr id="214" name="Google Shape;214;p19"/>
            <p:cNvSpPr/>
            <p:nvPr/>
          </p:nvSpPr>
          <p:spPr>
            <a:xfrm>
              <a:off x="3218178" y="-738728"/>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5" name="Google Shape;215;p19"/>
            <p:cNvSpPr txBox="1"/>
            <p:nvPr/>
          </p:nvSpPr>
          <p:spPr>
            <a:xfrm>
              <a:off x="3231028" y="-737427"/>
              <a:ext cx="7938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Freeing us up from the admin tasks that take time would be a big win</a:t>
              </a:r>
              <a:endParaRPr sz="700"/>
            </a:p>
            <a:p>
              <a:pPr marL="0" marR="0" lvl="0" indent="0" algn="ctr" rtl="0">
                <a:lnSpc>
                  <a:spcPct val="140000"/>
                </a:lnSpc>
                <a:spcBef>
                  <a:spcPts val="0"/>
                </a:spcBef>
                <a:spcAft>
                  <a:spcPts val="0"/>
                </a:spcAft>
                <a:buNone/>
              </a:pPr>
              <a:endParaRPr sz="900" b="1" i="0" u="none" strike="noStrike" cap="none">
                <a:solidFill>
                  <a:srgbClr val="000000"/>
                </a:solidFill>
                <a:latin typeface="Poppins"/>
                <a:ea typeface="Poppins"/>
                <a:cs typeface="Poppins"/>
                <a:sym typeface="Poppins"/>
              </a:endParaRPr>
            </a:p>
          </p:txBody>
        </p:sp>
      </p:grpSp>
      <p:grpSp>
        <p:nvGrpSpPr>
          <p:cNvPr id="216" name="Google Shape;216;p19"/>
          <p:cNvGrpSpPr/>
          <p:nvPr/>
        </p:nvGrpSpPr>
        <p:grpSpPr>
          <a:xfrm>
            <a:off x="62571" y="1555154"/>
            <a:ext cx="1620370" cy="1010757"/>
            <a:chOff x="-184708" y="-162405"/>
            <a:chExt cx="980379" cy="711200"/>
          </a:xfrm>
        </p:grpSpPr>
        <p:sp>
          <p:nvSpPr>
            <p:cNvPr id="217" name="Google Shape;217;p19"/>
            <p:cNvSpPr/>
            <p:nvPr/>
          </p:nvSpPr>
          <p:spPr>
            <a:xfrm>
              <a:off x="-184708" y="-162405"/>
              <a:ext cx="98037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8" name="Google Shape;218;p19"/>
            <p:cNvSpPr txBox="1"/>
            <p:nvPr/>
          </p:nvSpPr>
          <p:spPr>
            <a:xfrm>
              <a:off x="-147364" y="-146132"/>
              <a:ext cx="9057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Potentially liberating </a:t>
              </a:r>
              <a:endParaRPr sz="900" b="1" i="0" u="none" strike="noStrike" cap="none">
                <a:solidFill>
                  <a:srgbClr val="000000"/>
                </a:solidFill>
                <a:latin typeface="Poppins"/>
                <a:ea typeface="Poppins"/>
                <a:cs typeface="Poppins"/>
                <a:sym typeface="Poppins"/>
              </a:endParaRPr>
            </a:p>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for people with communication difficulties</a:t>
              </a:r>
              <a:endParaRPr sz="700"/>
            </a:p>
          </p:txBody>
        </p:sp>
      </p:grpSp>
      <p:grpSp>
        <p:nvGrpSpPr>
          <p:cNvPr id="219" name="Google Shape;219;p19"/>
          <p:cNvGrpSpPr/>
          <p:nvPr/>
        </p:nvGrpSpPr>
        <p:grpSpPr>
          <a:xfrm>
            <a:off x="4861700" y="3826226"/>
            <a:ext cx="1482714" cy="809301"/>
            <a:chOff x="-288187" y="-781172"/>
            <a:chExt cx="793829" cy="647700"/>
          </a:xfrm>
        </p:grpSpPr>
        <p:sp>
          <p:nvSpPr>
            <p:cNvPr id="220" name="Google Shape;220;p19"/>
            <p:cNvSpPr/>
            <p:nvPr/>
          </p:nvSpPr>
          <p:spPr>
            <a:xfrm>
              <a:off x="-288187" y="-781172"/>
              <a:ext cx="793829" cy="647700"/>
            </a:xfrm>
            <a:custGeom>
              <a:avLst/>
              <a:gdLst/>
              <a:ahLst/>
              <a:cxnLst/>
              <a:rect l="l" t="t" r="r" b="b"/>
              <a:pathLst>
                <a:path w="793829" h="647700" extrusionOk="0">
                  <a:moveTo>
                    <a:pt x="511712" y="0"/>
                  </a:moveTo>
                  <a:lnTo>
                    <a:pt x="282407" y="0"/>
                  </a:lnTo>
                  <a:cubicBezTo>
                    <a:pt x="126426" y="0"/>
                    <a:pt x="0" y="123512"/>
                    <a:pt x="0" y="241300"/>
                  </a:cubicBezTo>
                  <a:cubicBezTo>
                    <a:pt x="0" y="322669"/>
                    <a:pt x="66279" y="417810"/>
                    <a:pt x="162037" y="461951"/>
                  </a:cubicBezTo>
                  <a:lnTo>
                    <a:pt x="162037" y="647700"/>
                  </a:lnTo>
                  <a:lnTo>
                    <a:pt x="353844" y="488232"/>
                  </a:lnTo>
                  <a:lnTo>
                    <a:pt x="511712" y="488232"/>
                  </a:lnTo>
                  <a:cubicBezTo>
                    <a:pt x="667381" y="488232"/>
                    <a:pt x="793818" y="364720"/>
                    <a:pt x="793818" y="241300"/>
                  </a:cubicBezTo>
                  <a:cubicBezTo>
                    <a:pt x="793829" y="123512"/>
                    <a:pt x="667381" y="0"/>
                    <a:pt x="511712"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1" name="Google Shape;221;p19"/>
            <p:cNvSpPr txBox="1"/>
            <p:nvPr/>
          </p:nvSpPr>
          <p:spPr>
            <a:xfrm>
              <a:off x="-243174" y="-777252"/>
              <a:ext cx="703800" cy="4764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I am also Autistic but AI is a help to me</a:t>
              </a:r>
              <a:endParaRPr sz="700"/>
            </a:p>
          </p:txBody>
        </p:sp>
      </p:grpSp>
      <p:grpSp>
        <p:nvGrpSpPr>
          <p:cNvPr id="222" name="Google Shape;222;p19"/>
          <p:cNvGrpSpPr/>
          <p:nvPr/>
        </p:nvGrpSpPr>
        <p:grpSpPr>
          <a:xfrm>
            <a:off x="5375975" y="423976"/>
            <a:ext cx="2016347" cy="1010780"/>
            <a:chOff x="-1" y="0"/>
            <a:chExt cx="865274" cy="668196"/>
          </a:xfrm>
        </p:grpSpPr>
        <p:sp>
          <p:nvSpPr>
            <p:cNvPr id="223" name="Google Shape;223;p19"/>
            <p:cNvSpPr/>
            <p:nvPr/>
          </p:nvSpPr>
          <p:spPr>
            <a:xfrm>
              <a:off x="-1" y="0"/>
              <a:ext cx="865274" cy="668196"/>
            </a:xfrm>
            <a:custGeom>
              <a:avLst/>
              <a:gdLst/>
              <a:ahLst/>
              <a:cxnLst/>
              <a:rect l="l" t="t" r="r" b="b"/>
              <a:pathLst>
                <a:path w="793829" h="668196" extrusionOk="0">
                  <a:moveTo>
                    <a:pt x="511712" y="0"/>
                  </a:moveTo>
                  <a:lnTo>
                    <a:pt x="282407" y="0"/>
                  </a:lnTo>
                  <a:cubicBezTo>
                    <a:pt x="126426" y="0"/>
                    <a:pt x="0" y="123512"/>
                    <a:pt x="0" y="252458"/>
                  </a:cubicBezTo>
                  <a:cubicBezTo>
                    <a:pt x="0" y="343165"/>
                    <a:pt x="66279" y="438306"/>
                    <a:pt x="162037" y="482447"/>
                  </a:cubicBezTo>
                  <a:lnTo>
                    <a:pt x="162037" y="668196"/>
                  </a:lnTo>
                  <a:lnTo>
                    <a:pt x="353844" y="508728"/>
                  </a:lnTo>
                  <a:lnTo>
                    <a:pt x="511712" y="508728"/>
                  </a:lnTo>
                  <a:cubicBezTo>
                    <a:pt x="667381" y="508728"/>
                    <a:pt x="793818" y="385216"/>
                    <a:pt x="793818" y="252455"/>
                  </a:cubicBezTo>
                  <a:cubicBezTo>
                    <a:pt x="793829" y="123512"/>
                    <a:pt x="667381" y="0"/>
                    <a:pt x="511712"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4" name="Google Shape;224;p19"/>
            <p:cNvSpPr txBox="1"/>
            <p:nvPr/>
          </p:nvSpPr>
          <p:spPr>
            <a:xfrm>
              <a:off x="49113" y="900"/>
              <a:ext cx="784800" cy="4968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Wanting to integrate AI with the sensors etc that we use currently....</a:t>
              </a:r>
              <a:endParaRPr sz="700"/>
            </a:p>
          </p:txBody>
        </p:sp>
      </p:grpSp>
      <p:grpSp>
        <p:nvGrpSpPr>
          <p:cNvPr id="225" name="Google Shape;225;p19"/>
          <p:cNvGrpSpPr/>
          <p:nvPr/>
        </p:nvGrpSpPr>
        <p:grpSpPr>
          <a:xfrm>
            <a:off x="6595400" y="3747473"/>
            <a:ext cx="2447332" cy="1094483"/>
            <a:chOff x="0" y="1"/>
            <a:chExt cx="1147581" cy="647700"/>
          </a:xfrm>
        </p:grpSpPr>
        <p:sp>
          <p:nvSpPr>
            <p:cNvPr id="226" name="Google Shape;226;p19"/>
            <p:cNvSpPr/>
            <p:nvPr/>
          </p:nvSpPr>
          <p:spPr>
            <a:xfrm>
              <a:off x="0" y="1"/>
              <a:ext cx="1147581" cy="647700"/>
            </a:xfrm>
            <a:custGeom>
              <a:avLst/>
              <a:gdLst/>
              <a:ahLst/>
              <a:cxnLst/>
              <a:rect l="l" t="t" r="r" b="b"/>
              <a:pathLst>
                <a:path w="1029221" h="647700" extrusionOk="0">
                  <a:moveTo>
                    <a:pt x="743094" y="0"/>
                  </a:moveTo>
                  <a:lnTo>
                    <a:pt x="282407" y="0"/>
                  </a:lnTo>
                  <a:cubicBezTo>
                    <a:pt x="126426" y="0"/>
                    <a:pt x="0" y="123512"/>
                    <a:pt x="0" y="241300"/>
                  </a:cubicBezTo>
                  <a:cubicBezTo>
                    <a:pt x="0" y="322669"/>
                    <a:pt x="66279" y="417810"/>
                    <a:pt x="162037" y="461951"/>
                  </a:cubicBezTo>
                  <a:lnTo>
                    <a:pt x="162037" y="647700"/>
                  </a:lnTo>
                  <a:lnTo>
                    <a:pt x="353844" y="488232"/>
                  </a:lnTo>
                  <a:lnTo>
                    <a:pt x="743094" y="488232"/>
                  </a:lnTo>
                  <a:cubicBezTo>
                    <a:pt x="902773" y="488232"/>
                    <a:pt x="1029210" y="364720"/>
                    <a:pt x="1029210" y="241300"/>
                  </a:cubicBezTo>
                  <a:cubicBezTo>
                    <a:pt x="1029221" y="123512"/>
                    <a:pt x="902773" y="0"/>
                    <a:pt x="743094"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7" name="Google Shape;227;p19"/>
            <p:cNvSpPr txBox="1"/>
            <p:nvPr/>
          </p:nvSpPr>
          <p:spPr>
            <a:xfrm>
              <a:off x="52367" y="14164"/>
              <a:ext cx="1029300" cy="4764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 There is potential to speed up some of the administrative stuff, so we can focus more on the human interactions etc...</a:t>
              </a:r>
              <a:endParaRPr sz="700"/>
            </a:p>
          </p:txBody>
        </p:sp>
      </p:grpSp>
      <p:sp>
        <p:nvSpPr>
          <p:cNvPr id="228" name="Google Shape;228;p19"/>
          <p:cNvSpPr txBox="1"/>
          <p:nvPr/>
        </p:nvSpPr>
        <p:spPr>
          <a:xfrm>
            <a:off x="103060" y="90315"/>
            <a:ext cx="6527400" cy="27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 sz="1800" b="1" i="0" u="none" strike="noStrike" cap="none">
                <a:solidFill>
                  <a:srgbClr val="000000"/>
                </a:solidFill>
                <a:latin typeface="Poppins"/>
                <a:ea typeface="Poppins"/>
                <a:cs typeface="Poppins"/>
                <a:sym typeface="Poppins"/>
              </a:rPr>
              <a:t>OPPORTUNITIES</a:t>
            </a:r>
            <a:endParaRPr sz="700"/>
          </a:p>
        </p:txBody>
      </p:sp>
      <p:grpSp>
        <p:nvGrpSpPr>
          <p:cNvPr id="229" name="Google Shape;229;p19"/>
          <p:cNvGrpSpPr/>
          <p:nvPr/>
        </p:nvGrpSpPr>
        <p:grpSpPr>
          <a:xfrm>
            <a:off x="670675" y="540873"/>
            <a:ext cx="2016385" cy="908143"/>
            <a:chOff x="291295" y="557424"/>
            <a:chExt cx="1082100" cy="711711"/>
          </a:xfrm>
        </p:grpSpPr>
        <p:sp>
          <p:nvSpPr>
            <p:cNvPr id="230" name="Google Shape;230;p19"/>
            <p:cNvSpPr/>
            <p:nvPr/>
          </p:nvSpPr>
          <p:spPr>
            <a:xfrm>
              <a:off x="291336" y="557935"/>
              <a:ext cx="1082014" cy="711200"/>
            </a:xfrm>
            <a:custGeom>
              <a:avLst/>
              <a:gdLst/>
              <a:ahLst/>
              <a:cxnLst/>
              <a:rect l="l" t="t" r="r" b="b"/>
              <a:pathLst>
                <a:path w="1082014" h="711200" extrusionOk="0">
                  <a:moveTo>
                    <a:pt x="794988" y="0"/>
                  </a:moveTo>
                  <a:lnTo>
                    <a:pt x="282407" y="0"/>
                  </a:lnTo>
                  <a:cubicBezTo>
                    <a:pt x="126426" y="0"/>
                    <a:pt x="0" y="123512"/>
                    <a:pt x="0" y="275871"/>
                  </a:cubicBezTo>
                  <a:cubicBezTo>
                    <a:pt x="0" y="386169"/>
                    <a:pt x="66279" y="481310"/>
                    <a:pt x="162037" y="525451"/>
                  </a:cubicBezTo>
                  <a:lnTo>
                    <a:pt x="162037" y="711200"/>
                  </a:lnTo>
                  <a:lnTo>
                    <a:pt x="353844" y="551732"/>
                  </a:lnTo>
                  <a:lnTo>
                    <a:pt x="794988" y="551732"/>
                  </a:lnTo>
                  <a:cubicBezTo>
                    <a:pt x="955565" y="551732"/>
                    <a:pt x="1082003" y="428220"/>
                    <a:pt x="1082003" y="275861"/>
                  </a:cubicBezTo>
                  <a:cubicBezTo>
                    <a:pt x="1082014" y="123512"/>
                    <a:pt x="955565" y="0"/>
                    <a:pt x="794988"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1" name="Google Shape;231;p19"/>
            <p:cNvSpPr txBox="1"/>
            <p:nvPr/>
          </p:nvSpPr>
          <p:spPr>
            <a:xfrm>
              <a:off x="291295" y="557424"/>
              <a:ext cx="10821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Some wonderful AI stuff that is helping people to communicate more effectively </a:t>
              </a:r>
              <a:endParaRPr sz="700"/>
            </a:p>
          </p:txBody>
        </p:sp>
      </p:grpSp>
      <p:grpSp>
        <p:nvGrpSpPr>
          <p:cNvPr id="232" name="Google Shape;232;p19"/>
          <p:cNvGrpSpPr/>
          <p:nvPr/>
        </p:nvGrpSpPr>
        <p:grpSpPr>
          <a:xfrm>
            <a:off x="2065075" y="3253624"/>
            <a:ext cx="2197945" cy="1222908"/>
            <a:chOff x="0" y="0"/>
            <a:chExt cx="1147213" cy="711200"/>
          </a:xfrm>
        </p:grpSpPr>
        <p:sp>
          <p:nvSpPr>
            <p:cNvPr id="233" name="Google Shape;233;p19"/>
            <p:cNvSpPr/>
            <p:nvPr/>
          </p:nvSpPr>
          <p:spPr>
            <a:xfrm>
              <a:off x="0" y="0"/>
              <a:ext cx="1147213" cy="711200"/>
            </a:xfrm>
            <a:custGeom>
              <a:avLst/>
              <a:gdLst/>
              <a:ahLst/>
              <a:cxnLst/>
              <a:rect l="l" t="t" r="r" b="b"/>
              <a:pathLst>
                <a:path w="1147213" h="711200" extrusionOk="0">
                  <a:moveTo>
                    <a:pt x="859076" y="0"/>
                  </a:moveTo>
                  <a:lnTo>
                    <a:pt x="282407" y="0"/>
                  </a:lnTo>
                  <a:cubicBezTo>
                    <a:pt x="126426" y="0"/>
                    <a:pt x="0" y="123512"/>
                    <a:pt x="0" y="275871"/>
                  </a:cubicBezTo>
                  <a:cubicBezTo>
                    <a:pt x="0" y="386169"/>
                    <a:pt x="66279" y="481310"/>
                    <a:pt x="162037" y="525451"/>
                  </a:cubicBezTo>
                  <a:lnTo>
                    <a:pt x="162037" y="711200"/>
                  </a:lnTo>
                  <a:lnTo>
                    <a:pt x="353844" y="551732"/>
                  </a:lnTo>
                  <a:lnTo>
                    <a:pt x="859076" y="551732"/>
                  </a:lnTo>
                  <a:cubicBezTo>
                    <a:pt x="1020765" y="551732"/>
                    <a:pt x="1147202" y="428220"/>
                    <a:pt x="1147202" y="275861"/>
                  </a:cubicBezTo>
                  <a:cubicBezTo>
                    <a:pt x="1147213" y="123512"/>
                    <a:pt x="1020765" y="0"/>
                    <a:pt x="859076"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4" name="Google Shape;234;p19"/>
            <p:cNvSpPr txBox="1"/>
            <p:nvPr/>
          </p:nvSpPr>
          <p:spPr>
            <a:xfrm>
              <a:off x="91699" y="28398"/>
              <a:ext cx="9639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Older generation would need to be trained on how to use the system, such as in community hubs including libraries</a:t>
              </a:r>
              <a:endParaRPr sz="700"/>
            </a:p>
          </p:txBody>
        </p:sp>
      </p:grpSp>
      <p:grpSp>
        <p:nvGrpSpPr>
          <p:cNvPr id="235" name="Google Shape;235;p19"/>
          <p:cNvGrpSpPr/>
          <p:nvPr/>
        </p:nvGrpSpPr>
        <p:grpSpPr>
          <a:xfrm>
            <a:off x="5911602" y="2812745"/>
            <a:ext cx="1315327" cy="809274"/>
            <a:chOff x="1985718" y="-879289"/>
            <a:chExt cx="794327" cy="711200"/>
          </a:xfrm>
        </p:grpSpPr>
        <p:sp>
          <p:nvSpPr>
            <p:cNvPr id="236" name="Google Shape;236;p19"/>
            <p:cNvSpPr/>
            <p:nvPr/>
          </p:nvSpPr>
          <p:spPr>
            <a:xfrm>
              <a:off x="1986216" y="-879289"/>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7" name="Google Shape;237;p19"/>
            <p:cNvSpPr txBox="1"/>
            <p:nvPr/>
          </p:nvSpPr>
          <p:spPr>
            <a:xfrm>
              <a:off x="1985718" y="-879274"/>
              <a:ext cx="7632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Co-produce with the people it impacts on</a:t>
              </a:r>
              <a:endParaRPr sz="700"/>
            </a:p>
          </p:txBody>
        </p:sp>
      </p:grpSp>
      <p:grpSp>
        <p:nvGrpSpPr>
          <p:cNvPr id="238" name="Google Shape;238;p19"/>
          <p:cNvGrpSpPr/>
          <p:nvPr/>
        </p:nvGrpSpPr>
        <p:grpSpPr>
          <a:xfrm>
            <a:off x="5194111" y="1612804"/>
            <a:ext cx="2016405" cy="1222932"/>
            <a:chOff x="1758080" y="-116943"/>
            <a:chExt cx="793829" cy="662836"/>
          </a:xfrm>
        </p:grpSpPr>
        <p:sp>
          <p:nvSpPr>
            <p:cNvPr id="239" name="Google Shape;239;p19"/>
            <p:cNvSpPr/>
            <p:nvPr/>
          </p:nvSpPr>
          <p:spPr>
            <a:xfrm>
              <a:off x="1758080" y="-113745"/>
              <a:ext cx="793829" cy="659638"/>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0" name="Google Shape;240;p19"/>
            <p:cNvSpPr txBox="1"/>
            <p:nvPr/>
          </p:nvSpPr>
          <p:spPr>
            <a:xfrm>
              <a:off x="1812547" y="-116943"/>
              <a:ext cx="6849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Giving skilled practitioners a tool to enhance recording and spend more time with the people they work with</a:t>
              </a:r>
              <a:endParaRPr sz="700"/>
            </a:p>
          </p:txBody>
        </p:sp>
      </p:grpSp>
      <p:grpSp>
        <p:nvGrpSpPr>
          <p:cNvPr id="241" name="Google Shape;241;p19"/>
          <p:cNvGrpSpPr/>
          <p:nvPr/>
        </p:nvGrpSpPr>
        <p:grpSpPr>
          <a:xfrm>
            <a:off x="119625" y="3838126"/>
            <a:ext cx="2086897" cy="1222935"/>
            <a:chOff x="97747" y="96727"/>
            <a:chExt cx="793829" cy="737819"/>
          </a:xfrm>
        </p:grpSpPr>
        <p:sp>
          <p:nvSpPr>
            <p:cNvPr id="242" name="Google Shape;242;p19"/>
            <p:cNvSpPr/>
            <p:nvPr/>
          </p:nvSpPr>
          <p:spPr>
            <a:xfrm>
              <a:off x="97747" y="96727"/>
              <a:ext cx="793829" cy="737819"/>
            </a:xfrm>
            <a:custGeom>
              <a:avLst/>
              <a:gdLst/>
              <a:ahLst/>
              <a:cxnLst/>
              <a:rect l="l" t="t" r="r" b="b"/>
              <a:pathLst>
                <a:path w="793829" h="737819" extrusionOk="0">
                  <a:moveTo>
                    <a:pt x="511712" y="0"/>
                  </a:moveTo>
                  <a:lnTo>
                    <a:pt x="282407" y="0"/>
                  </a:lnTo>
                  <a:cubicBezTo>
                    <a:pt x="126426" y="0"/>
                    <a:pt x="0" y="123512"/>
                    <a:pt x="0" y="290362"/>
                  </a:cubicBezTo>
                  <a:cubicBezTo>
                    <a:pt x="0" y="412787"/>
                    <a:pt x="66279" y="507928"/>
                    <a:pt x="162037" y="552070"/>
                  </a:cubicBezTo>
                  <a:lnTo>
                    <a:pt x="162037" y="737819"/>
                  </a:lnTo>
                  <a:lnTo>
                    <a:pt x="353844" y="578351"/>
                  </a:lnTo>
                  <a:lnTo>
                    <a:pt x="511712" y="578351"/>
                  </a:lnTo>
                  <a:cubicBezTo>
                    <a:pt x="667381" y="578351"/>
                    <a:pt x="793818" y="454838"/>
                    <a:pt x="793818" y="290348"/>
                  </a:cubicBezTo>
                  <a:cubicBezTo>
                    <a:pt x="793829" y="123512"/>
                    <a:pt x="667381" y="0"/>
                    <a:pt x="511712"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3" name="Google Shape;243;p19"/>
            <p:cNvSpPr txBox="1"/>
            <p:nvPr/>
          </p:nvSpPr>
          <p:spPr>
            <a:xfrm>
              <a:off x="131664" y="96730"/>
              <a:ext cx="726000" cy="5664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Excitement: AI could automatically capture what has been said in a meeting rather than writing up assessments/care plans</a:t>
              </a:r>
              <a:endParaRPr sz="700"/>
            </a:p>
          </p:txBody>
        </p:sp>
      </p:grpSp>
      <p:grpSp>
        <p:nvGrpSpPr>
          <p:cNvPr id="244" name="Google Shape;244;p19"/>
          <p:cNvGrpSpPr/>
          <p:nvPr/>
        </p:nvGrpSpPr>
        <p:grpSpPr>
          <a:xfrm>
            <a:off x="330425" y="2748200"/>
            <a:ext cx="1496720" cy="828263"/>
            <a:chOff x="0" y="-19050"/>
            <a:chExt cx="925272" cy="767194"/>
          </a:xfrm>
        </p:grpSpPr>
        <p:sp>
          <p:nvSpPr>
            <p:cNvPr id="245" name="Google Shape;245;p19"/>
            <p:cNvSpPr/>
            <p:nvPr/>
          </p:nvSpPr>
          <p:spPr>
            <a:xfrm>
              <a:off x="0" y="0"/>
              <a:ext cx="925272" cy="748144"/>
            </a:xfrm>
            <a:custGeom>
              <a:avLst/>
              <a:gdLst/>
              <a:ahLst/>
              <a:cxnLst/>
              <a:rect l="l" t="t" r="r" b="b"/>
              <a:pathLst>
                <a:path w="925272" h="748144" extrusionOk="0">
                  <a:moveTo>
                    <a:pt x="640916" y="0"/>
                  </a:moveTo>
                  <a:lnTo>
                    <a:pt x="282407" y="0"/>
                  </a:lnTo>
                  <a:cubicBezTo>
                    <a:pt x="126426" y="0"/>
                    <a:pt x="0" y="123512"/>
                    <a:pt x="0" y="295984"/>
                  </a:cubicBezTo>
                  <a:cubicBezTo>
                    <a:pt x="0" y="423113"/>
                    <a:pt x="66279" y="518254"/>
                    <a:pt x="162037" y="562395"/>
                  </a:cubicBezTo>
                  <a:lnTo>
                    <a:pt x="162037" y="748144"/>
                  </a:lnTo>
                  <a:lnTo>
                    <a:pt x="353844" y="588677"/>
                  </a:lnTo>
                  <a:lnTo>
                    <a:pt x="640916" y="588677"/>
                  </a:lnTo>
                  <a:cubicBezTo>
                    <a:pt x="798824" y="588677"/>
                    <a:pt x="925261" y="465164"/>
                    <a:pt x="925261" y="295968"/>
                  </a:cubicBezTo>
                  <a:cubicBezTo>
                    <a:pt x="925272" y="123512"/>
                    <a:pt x="798824" y="0"/>
                    <a:pt x="640916"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6" name="Google Shape;246;p19"/>
            <p:cNvSpPr txBox="1"/>
            <p:nvPr/>
          </p:nvSpPr>
          <p:spPr>
            <a:xfrm>
              <a:off x="0" y="-19050"/>
              <a:ext cx="925200" cy="5766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Using AI to write a helpful report suitable for ages 11+</a:t>
              </a:r>
              <a:endParaRPr sz="700"/>
            </a:p>
          </p:txBody>
        </p:sp>
      </p:grpSp>
      <p:grpSp>
        <p:nvGrpSpPr>
          <p:cNvPr id="247" name="Google Shape;247;p19"/>
          <p:cNvGrpSpPr/>
          <p:nvPr/>
        </p:nvGrpSpPr>
        <p:grpSpPr>
          <a:xfrm>
            <a:off x="1827142" y="1555150"/>
            <a:ext cx="3079199" cy="1525382"/>
            <a:chOff x="-404268" y="177184"/>
            <a:chExt cx="1435658" cy="711200"/>
          </a:xfrm>
        </p:grpSpPr>
        <p:sp>
          <p:nvSpPr>
            <p:cNvPr id="248" name="Google Shape;248;p19"/>
            <p:cNvSpPr/>
            <p:nvPr/>
          </p:nvSpPr>
          <p:spPr>
            <a:xfrm>
              <a:off x="-404268" y="177184"/>
              <a:ext cx="1435658" cy="711200"/>
            </a:xfrm>
            <a:custGeom>
              <a:avLst/>
              <a:gdLst/>
              <a:ahLst/>
              <a:cxnLst/>
              <a:rect l="l" t="t" r="r" b="b"/>
              <a:pathLst>
                <a:path w="1435658" h="711200" extrusionOk="0">
                  <a:moveTo>
                    <a:pt x="1142607" y="0"/>
                  </a:moveTo>
                  <a:lnTo>
                    <a:pt x="282407" y="0"/>
                  </a:lnTo>
                  <a:cubicBezTo>
                    <a:pt x="126426" y="0"/>
                    <a:pt x="0" y="123512"/>
                    <a:pt x="0" y="275871"/>
                  </a:cubicBezTo>
                  <a:cubicBezTo>
                    <a:pt x="0" y="386169"/>
                    <a:pt x="66279" y="481310"/>
                    <a:pt x="162037" y="525451"/>
                  </a:cubicBezTo>
                  <a:lnTo>
                    <a:pt x="162037" y="711200"/>
                  </a:lnTo>
                  <a:lnTo>
                    <a:pt x="353844" y="551732"/>
                  </a:lnTo>
                  <a:lnTo>
                    <a:pt x="1142607" y="551732"/>
                  </a:lnTo>
                  <a:cubicBezTo>
                    <a:pt x="1309210" y="551732"/>
                    <a:pt x="1435647" y="428220"/>
                    <a:pt x="1435647" y="275861"/>
                  </a:cubicBezTo>
                  <a:cubicBezTo>
                    <a:pt x="1435658" y="123512"/>
                    <a:pt x="1309210" y="0"/>
                    <a:pt x="1142607" y="0"/>
                  </a:cubicBezTo>
                  <a:close/>
                </a:path>
              </a:pathLst>
            </a:custGeom>
            <a:solidFill>
              <a:srgbClr val="EDC6DB"/>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9" name="Google Shape;249;p19"/>
            <p:cNvSpPr txBox="1"/>
            <p:nvPr/>
          </p:nvSpPr>
          <p:spPr>
            <a:xfrm>
              <a:off x="-298101" y="219968"/>
              <a:ext cx="13269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 ChatGPT being used by students to create essays, very quick way to organise information and workflow feels like an opportunity, can be used to support difficult things around rotas and staffing (if working together this can be effective)</a:t>
              </a:r>
              <a:endParaRPr sz="7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20"/>
          <p:cNvGrpSpPr/>
          <p:nvPr/>
        </p:nvGrpSpPr>
        <p:grpSpPr>
          <a:xfrm>
            <a:off x="-514390" y="-108499"/>
            <a:ext cx="10613813" cy="907455"/>
            <a:chOff x="0" y="-57150"/>
            <a:chExt cx="5590631" cy="477985"/>
          </a:xfrm>
        </p:grpSpPr>
        <p:sp>
          <p:nvSpPr>
            <p:cNvPr id="255" name="Google Shape;255;p20"/>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256" name="Google Shape;256;p20"/>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57" name="Google Shape;257;p20"/>
          <p:cNvSpPr/>
          <p:nvPr/>
        </p:nvSpPr>
        <p:spPr>
          <a:xfrm>
            <a:off x="399384" y="798929"/>
            <a:ext cx="8053512" cy="8053512"/>
          </a:xfrm>
          <a:custGeom>
            <a:avLst/>
            <a:gdLst/>
            <a:ahLst/>
            <a:cxnLst/>
            <a:rect l="l" t="t" r="r" b="b"/>
            <a:pathLst>
              <a:path w="16107023" h="16107023" extrusionOk="0">
                <a:moveTo>
                  <a:pt x="0" y="0"/>
                </a:moveTo>
                <a:lnTo>
                  <a:pt x="16107023" y="0"/>
                </a:lnTo>
                <a:lnTo>
                  <a:pt x="16107023" y="16107023"/>
                </a:lnTo>
                <a:lnTo>
                  <a:pt x="0" y="16107023"/>
                </a:lnTo>
                <a:lnTo>
                  <a:pt x="0" y="0"/>
                </a:lnTo>
                <a:close/>
              </a:path>
            </a:pathLst>
          </a:custGeom>
          <a:blipFill rotWithShape="1">
            <a:blip r:embed="rId3">
              <a:alphaModFix amt="27000"/>
            </a:blip>
            <a:stretch>
              <a:fillRect/>
            </a:stretch>
          </a:blipFill>
          <a:ln>
            <a:noFill/>
          </a:ln>
        </p:spPr>
        <p:txBody>
          <a:bodyPr/>
          <a:lstStyle/>
          <a:p>
            <a:endParaRPr lang="en-GB"/>
          </a:p>
        </p:txBody>
      </p:sp>
      <p:grpSp>
        <p:nvGrpSpPr>
          <p:cNvPr id="258" name="Google Shape;258;p20"/>
          <p:cNvGrpSpPr/>
          <p:nvPr/>
        </p:nvGrpSpPr>
        <p:grpSpPr>
          <a:xfrm>
            <a:off x="-514390" y="4635536"/>
            <a:ext cx="10613813" cy="907455"/>
            <a:chOff x="0" y="-57150"/>
            <a:chExt cx="5590631" cy="477985"/>
          </a:xfrm>
        </p:grpSpPr>
        <p:sp>
          <p:nvSpPr>
            <p:cNvPr id="259" name="Google Shape;259;p20"/>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260" name="Google Shape;260;p20"/>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61" name="Google Shape;261;p20"/>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4">
              <a:alphaModFix/>
            </a:blip>
            <a:stretch>
              <a:fillRect b="-2539"/>
            </a:stretch>
          </a:blipFill>
          <a:ln>
            <a:noFill/>
          </a:ln>
        </p:spPr>
        <p:txBody>
          <a:bodyPr/>
          <a:lstStyle/>
          <a:p>
            <a:endParaRPr lang="en-GB"/>
          </a:p>
        </p:txBody>
      </p:sp>
      <p:grpSp>
        <p:nvGrpSpPr>
          <p:cNvPr id="262" name="Google Shape;262;p20"/>
          <p:cNvGrpSpPr/>
          <p:nvPr/>
        </p:nvGrpSpPr>
        <p:grpSpPr>
          <a:xfrm>
            <a:off x="6124475" y="929873"/>
            <a:ext cx="1149703" cy="725722"/>
            <a:chOff x="0" y="-19050"/>
            <a:chExt cx="793829" cy="730250"/>
          </a:xfrm>
        </p:grpSpPr>
        <p:sp>
          <p:nvSpPr>
            <p:cNvPr id="263" name="Google Shape;263;p20"/>
            <p:cNvSpPr/>
            <p:nvPr/>
          </p:nvSpPr>
          <p:spPr>
            <a:xfrm>
              <a:off x="0" y="0"/>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4" name="Google Shape;264;p20"/>
            <p:cNvSpPr txBox="1"/>
            <p:nvPr/>
          </p:nvSpPr>
          <p:spPr>
            <a:xfrm>
              <a:off x="0" y="-19050"/>
              <a:ext cx="7938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What happens if the AI is hacked?</a:t>
              </a:r>
              <a:endParaRPr sz="700"/>
            </a:p>
          </p:txBody>
        </p:sp>
      </p:grpSp>
      <p:grpSp>
        <p:nvGrpSpPr>
          <p:cNvPr id="265" name="Google Shape;265;p20"/>
          <p:cNvGrpSpPr/>
          <p:nvPr/>
        </p:nvGrpSpPr>
        <p:grpSpPr>
          <a:xfrm>
            <a:off x="2285000" y="3181300"/>
            <a:ext cx="2430041" cy="1318429"/>
            <a:chOff x="0" y="-3"/>
            <a:chExt cx="1132992" cy="711203"/>
          </a:xfrm>
        </p:grpSpPr>
        <p:sp>
          <p:nvSpPr>
            <p:cNvPr id="266" name="Google Shape;266;p20"/>
            <p:cNvSpPr/>
            <p:nvPr/>
          </p:nvSpPr>
          <p:spPr>
            <a:xfrm>
              <a:off x="0" y="0"/>
              <a:ext cx="1132992" cy="711200"/>
            </a:xfrm>
            <a:custGeom>
              <a:avLst/>
              <a:gdLst/>
              <a:ahLst/>
              <a:cxnLst/>
              <a:rect l="l" t="t" r="r" b="b"/>
              <a:pathLst>
                <a:path w="1132992" h="711200" extrusionOk="0">
                  <a:moveTo>
                    <a:pt x="845097" y="0"/>
                  </a:moveTo>
                  <a:lnTo>
                    <a:pt x="282407" y="0"/>
                  </a:lnTo>
                  <a:cubicBezTo>
                    <a:pt x="126426" y="0"/>
                    <a:pt x="0" y="123512"/>
                    <a:pt x="0" y="275871"/>
                  </a:cubicBezTo>
                  <a:cubicBezTo>
                    <a:pt x="0" y="386169"/>
                    <a:pt x="66279" y="481310"/>
                    <a:pt x="162037" y="525451"/>
                  </a:cubicBezTo>
                  <a:lnTo>
                    <a:pt x="162037" y="711200"/>
                  </a:lnTo>
                  <a:lnTo>
                    <a:pt x="353844" y="551732"/>
                  </a:lnTo>
                  <a:lnTo>
                    <a:pt x="845097" y="551732"/>
                  </a:lnTo>
                  <a:cubicBezTo>
                    <a:pt x="1006543" y="551732"/>
                    <a:pt x="1132980" y="428220"/>
                    <a:pt x="1132980" y="275861"/>
                  </a:cubicBezTo>
                  <a:cubicBezTo>
                    <a:pt x="1132992" y="123512"/>
                    <a:pt x="1006543" y="0"/>
                    <a:pt x="845097"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7" name="Google Shape;267;p20"/>
            <p:cNvSpPr txBox="1"/>
            <p:nvPr/>
          </p:nvSpPr>
          <p:spPr>
            <a:xfrm>
              <a:off x="64747" y="-3"/>
              <a:ext cx="10035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How AI can be used with with big data to give indications on future care and highlight possible interventions, but it needs access to all the information</a:t>
              </a:r>
              <a:endParaRPr sz="700"/>
            </a:p>
          </p:txBody>
        </p:sp>
      </p:grpSp>
      <p:grpSp>
        <p:nvGrpSpPr>
          <p:cNvPr id="268" name="Google Shape;268;p20"/>
          <p:cNvGrpSpPr/>
          <p:nvPr/>
        </p:nvGrpSpPr>
        <p:grpSpPr>
          <a:xfrm>
            <a:off x="3117850" y="1940100"/>
            <a:ext cx="1412619" cy="773919"/>
            <a:chOff x="0" y="-19050"/>
            <a:chExt cx="793829" cy="730250"/>
          </a:xfrm>
        </p:grpSpPr>
        <p:sp>
          <p:nvSpPr>
            <p:cNvPr id="269" name="Google Shape;269;p20"/>
            <p:cNvSpPr/>
            <p:nvPr/>
          </p:nvSpPr>
          <p:spPr>
            <a:xfrm>
              <a:off x="0" y="0"/>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0" name="Google Shape;270;p20"/>
            <p:cNvSpPr txBox="1"/>
            <p:nvPr/>
          </p:nvSpPr>
          <p:spPr>
            <a:xfrm>
              <a:off x="0" y="-19050"/>
              <a:ext cx="7938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Scares people if not explained correctly</a:t>
              </a:r>
              <a:endParaRPr sz="700"/>
            </a:p>
          </p:txBody>
        </p:sp>
      </p:grpSp>
      <p:grpSp>
        <p:nvGrpSpPr>
          <p:cNvPr id="271" name="Google Shape;271;p20"/>
          <p:cNvGrpSpPr/>
          <p:nvPr/>
        </p:nvGrpSpPr>
        <p:grpSpPr>
          <a:xfrm>
            <a:off x="6877950" y="3886025"/>
            <a:ext cx="1634284" cy="794658"/>
            <a:chOff x="0" y="-19050"/>
            <a:chExt cx="985280" cy="730250"/>
          </a:xfrm>
        </p:grpSpPr>
        <p:sp>
          <p:nvSpPr>
            <p:cNvPr id="272" name="Google Shape;272;p20"/>
            <p:cNvSpPr/>
            <p:nvPr/>
          </p:nvSpPr>
          <p:spPr>
            <a:xfrm>
              <a:off x="0" y="0"/>
              <a:ext cx="985280" cy="711200"/>
            </a:xfrm>
            <a:custGeom>
              <a:avLst/>
              <a:gdLst/>
              <a:ahLst/>
              <a:cxnLst/>
              <a:rect l="l" t="t" r="r" b="b"/>
              <a:pathLst>
                <a:path w="985280" h="711200" extrusionOk="0">
                  <a:moveTo>
                    <a:pt x="699902" y="0"/>
                  </a:moveTo>
                  <a:lnTo>
                    <a:pt x="282407" y="0"/>
                  </a:lnTo>
                  <a:cubicBezTo>
                    <a:pt x="126426" y="0"/>
                    <a:pt x="0" y="123512"/>
                    <a:pt x="0" y="275871"/>
                  </a:cubicBezTo>
                  <a:cubicBezTo>
                    <a:pt x="0" y="386169"/>
                    <a:pt x="66279" y="481310"/>
                    <a:pt x="162037" y="525451"/>
                  </a:cubicBezTo>
                  <a:lnTo>
                    <a:pt x="162037" y="711200"/>
                  </a:lnTo>
                  <a:lnTo>
                    <a:pt x="353844" y="551732"/>
                  </a:lnTo>
                  <a:lnTo>
                    <a:pt x="699902" y="551732"/>
                  </a:lnTo>
                  <a:cubicBezTo>
                    <a:pt x="858831" y="551732"/>
                    <a:pt x="985269" y="428220"/>
                    <a:pt x="985269" y="275861"/>
                  </a:cubicBezTo>
                  <a:cubicBezTo>
                    <a:pt x="985280" y="123512"/>
                    <a:pt x="858831" y="0"/>
                    <a:pt x="699902"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3" name="Google Shape;273;p20"/>
            <p:cNvSpPr txBox="1"/>
            <p:nvPr/>
          </p:nvSpPr>
          <p:spPr>
            <a:xfrm>
              <a:off x="0" y="-19050"/>
              <a:ext cx="9852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Need to be careful not to lose human connection</a:t>
              </a:r>
              <a:endParaRPr sz="700"/>
            </a:p>
          </p:txBody>
        </p:sp>
      </p:grpSp>
      <p:grpSp>
        <p:nvGrpSpPr>
          <p:cNvPr id="274" name="Google Shape;274;p20"/>
          <p:cNvGrpSpPr/>
          <p:nvPr/>
        </p:nvGrpSpPr>
        <p:grpSpPr>
          <a:xfrm>
            <a:off x="514350" y="3773200"/>
            <a:ext cx="1453320" cy="907482"/>
            <a:chOff x="0" y="-19051"/>
            <a:chExt cx="933650" cy="730251"/>
          </a:xfrm>
        </p:grpSpPr>
        <p:sp>
          <p:nvSpPr>
            <p:cNvPr id="275" name="Google Shape;275;p20"/>
            <p:cNvSpPr/>
            <p:nvPr/>
          </p:nvSpPr>
          <p:spPr>
            <a:xfrm>
              <a:off x="0" y="0"/>
              <a:ext cx="933650" cy="711200"/>
            </a:xfrm>
            <a:custGeom>
              <a:avLst/>
              <a:gdLst/>
              <a:ahLst/>
              <a:cxnLst/>
              <a:rect l="l" t="t" r="r" b="b"/>
              <a:pathLst>
                <a:path w="933650" h="711200" extrusionOk="0">
                  <a:moveTo>
                    <a:pt x="649151" y="0"/>
                  </a:moveTo>
                  <a:lnTo>
                    <a:pt x="282407" y="0"/>
                  </a:lnTo>
                  <a:cubicBezTo>
                    <a:pt x="126426" y="0"/>
                    <a:pt x="0" y="123512"/>
                    <a:pt x="0" y="275871"/>
                  </a:cubicBezTo>
                  <a:cubicBezTo>
                    <a:pt x="0" y="386169"/>
                    <a:pt x="66279" y="481310"/>
                    <a:pt x="162037" y="525451"/>
                  </a:cubicBezTo>
                  <a:lnTo>
                    <a:pt x="162037" y="711200"/>
                  </a:lnTo>
                  <a:lnTo>
                    <a:pt x="353844" y="551732"/>
                  </a:lnTo>
                  <a:lnTo>
                    <a:pt x="649151" y="551732"/>
                  </a:lnTo>
                  <a:cubicBezTo>
                    <a:pt x="807202" y="551732"/>
                    <a:pt x="933639" y="428220"/>
                    <a:pt x="933639" y="275861"/>
                  </a:cubicBezTo>
                  <a:cubicBezTo>
                    <a:pt x="933650" y="123512"/>
                    <a:pt x="807202" y="0"/>
                    <a:pt x="649151"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6" name="Google Shape;276;p20"/>
            <p:cNvSpPr txBox="1"/>
            <p:nvPr/>
          </p:nvSpPr>
          <p:spPr>
            <a:xfrm>
              <a:off x="74875" y="-19051"/>
              <a:ext cx="7839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Important to ensure AI is used in the right context</a:t>
              </a:r>
              <a:endParaRPr sz="700"/>
            </a:p>
          </p:txBody>
        </p:sp>
      </p:grpSp>
      <p:grpSp>
        <p:nvGrpSpPr>
          <p:cNvPr id="277" name="Google Shape;277;p20"/>
          <p:cNvGrpSpPr/>
          <p:nvPr/>
        </p:nvGrpSpPr>
        <p:grpSpPr>
          <a:xfrm>
            <a:off x="6980450" y="2627549"/>
            <a:ext cx="1767733" cy="968458"/>
            <a:chOff x="0" y="-19050"/>
            <a:chExt cx="956100" cy="730250"/>
          </a:xfrm>
        </p:grpSpPr>
        <p:sp>
          <p:nvSpPr>
            <p:cNvPr id="278" name="Google Shape;278;p20"/>
            <p:cNvSpPr/>
            <p:nvPr/>
          </p:nvSpPr>
          <p:spPr>
            <a:xfrm>
              <a:off x="0" y="0"/>
              <a:ext cx="955974" cy="711200"/>
            </a:xfrm>
            <a:custGeom>
              <a:avLst/>
              <a:gdLst/>
              <a:ahLst/>
              <a:cxnLst/>
              <a:rect l="l" t="t" r="r" b="b"/>
              <a:pathLst>
                <a:path w="955974" h="711200" extrusionOk="0">
                  <a:moveTo>
                    <a:pt x="671094" y="0"/>
                  </a:moveTo>
                  <a:lnTo>
                    <a:pt x="282407" y="0"/>
                  </a:lnTo>
                  <a:cubicBezTo>
                    <a:pt x="126426" y="0"/>
                    <a:pt x="0" y="123512"/>
                    <a:pt x="0" y="275871"/>
                  </a:cubicBezTo>
                  <a:cubicBezTo>
                    <a:pt x="0" y="386169"/>
                    <a:pt x="66279" y="481310"/>
                    <a:pt x="162037" y="525451"/>
                  </a:cubicBezTo>
                  <a:lnTo>
                    <a:pt x="162037" y="711200"/>
                  </a:lnTo>
                  <a:lnTo>
                    <a:pt x="353844" y="551732"/>
                  </a:lnTo>
                  <a:lnTo>
                    <a:pt x="671094" y="551732"/>
                  </a:lnTo>
                  <a:cubicBezTo>
                    <a:pt x="829525" y="551732"/>
                    <a:pt x="955962" y="428220"/>
                    <a:pt x="955962" y="275861"/>
                  </a:cubicBezTo>
                  <a:cubicBezTo>
                    <a:pt x="955974" y="123512"/>
                    <a:pt x="829525" y="0"/>
                    <a:pt x="671094"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9" name="Google Shape;279;p20"/>
            <p:cNvSpPr txBox="1"/>
            <p:nvPr/>
          </p:nvSpPr>
          <p:spPr>
            <a:xfrm>
              <a:off x="0" y="-19050"/>
              <a:ext cx="9561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More needs to be done for the average person to see what AI is and isn't</a:t>
              </a:r>
              <a:endParaRPr sz="700"/>
            </a:p>
          </p:txBody>
        </p:sp>
      </p:grpSp>
      <p:grpSp>
        <p:nvGrpSpPr>
          <p:cNvPr id="280" name="Google Shape;280;p20"/>
          <p:cNvGrpSpPr/>
          <p:nvPr/>
        </p:nvGrpSpPr>
        <p:grpSpPr>
          <a:xfrm>
            <a:off x="1900700" y="2019850"/>
            <a:ext cx="1110467" cy="635175"/>
            <a:chOff x="0" y="-9525"/>
            <a:chExt cx="741300" cy="720725"/>
          </a:xfrm>
        </p:grpSpPr>
        <p:sp>
          <p:nvSpPr>
            <p:cNvPr id="281" name="Google Shape;281;p20"/>
            <p:cNvSpPr/>
            <p:nvPr/>
          </p:nvSpPr>
          <p:spPr>
            <a:xfrm>
              <a:off x="0" y="0"/>
              <a:ext cx="741195" cy="711200"/>
            </a:xfrm>
            <a:custGeom>
              <a:avLst/>
              <a:gdLst/>
              <a:ahLst/>
              <a:cxnLst/>
              <a:rect l="l" t="t" r="r" b="b"/>
              <a:pathLst>
                <a:path w="741195" h="711200" extrusionOk="0">
                  <a:moveTo>
                    <a:pt x="459975" y="0"/>
                  </a:moveTo>
                  <a:lnTo>
                    <a:pt x="282407" y="0"/>
                  </a:lnTo>
                  <a:cubicBezTo>
                    <a:pt x="126426" y="0"/>
                    <a:pt x="0" y="123512"/>
                    <a:pt x="0" y="275871"/>
                  </a:cubicBezTo>
                  <a:cubicBezTo>
                    <a:pt x="0" y="386169"/>
                    <a:pt x="66279" y="481310"/>
                    <a:pt x="162037" y="525451"/>
                  </a:cubicBezTo>
                  <a:lnTo>
                    <a:pt x="162037" y="711200"/>
                  </a:lnTo>
                  <a:lnTo>
                    <a:pt x="353844" y="551732"/>
                  </a:lnTo>
                  <a:lnTo>
                    <a:pt x="459975" y="551732"/>
                  </a:lnTo>
                  <a:cubicBezTo>
                    <a:pt x="614746" y="551732"/>
                    <a:pt x="741184" y="428220"/>
                    <a:pt x="741184" y="275861"/>
                  </a:cubicBezTo>
                  <a:cubicBezTo>
                    <a:pt x="741195" y="123512"/>
                    <a:pt x="614746" y="0"/>
                    <a:pt x="459975"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2" name="Google Shape;282;p20"/>
            <p:cNvSpPr txBox="1"/>
            <p:nvPr/>
          </p:nvSpPr>
          <p:spPr>
            <a:xfrm>
              <a:off x="0" y="-9525"/>
              <a:ext cx="741300" cy="5301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800" b="1" i="0" u="none" strike="noStrike" cap="none">
                  <a:solidFill>
                    <a:srgbClr val="000000"/>
                  </a:solidFill>
                  <a:latin typeface="Poppins"/>
                  <a:ea typeface="Poppins"/>
                  <a:cs typeface="Poppins"/>
                  <a:sym typeface="Poppins"/>
                </a:rPr>
                <a:t>Education and awareness of AI</a:t>
              </a:r>
              <a:endParaRPr sz="700"/>
            </a:p>
          </p:txBody>
        </p:sp>
      </p:grpSp>
      <p:grpSp>
        <p:nvGrpSpPr>
          <p:cNvPr id="283" name="Google Shape;283;p20"/>
          <p:cNvGrpSpPr/>
          <p:nvPr/>
        </p:nvGrpSpPr>
        <p:grpSpPr>
          <a:xfrm>
            <a:off x="707276" y="2254162"/>
            <a:ext cx="1027144" cy="871571"/>
            <a:chOff x="0" y="-18306"/>
            <a:chExt cx="682261" cy="673704"/>
          </a:xfrm>
        </p:grpSpPr>
        <p:sp>
          <p:nvSpPr>
            <p:cNvPr id="284" name="Google Shape;284;p20"/>
            <p:cNvSpPr/>
            <p:nvPr/>
          </p:nvSpPr>
          <p:spPr>
            <a:xfrm>
              <a:off x="0" y="0"/>
              <a:ext cx="682261" cy="655398"/>
            </a:xfrm>
            <a:custGeom>
              <a:avLst/>
              <a:gdLst/>
              <a:ahLst/>
              <a:cxnLst/>
              <a:rect l="l" t="t" r="r" b="b"/>
              <a:pathLst>
                <a:path w="682261" h="655398" extrusionOk="0">
                  <a:moveTo>
                    <a:pt x="402044" y="0"/>
                  </a:moveTo>
                  <a:lnTo>
                    <a:pt x="282407" y="0"/>
                  </a:lnTo>
                  <a:cubicBezTo>
                    <a:pt x="126426" y="0"/>
                    <a:pt x="0" y="123512"/>
                    <a:pt x="0" y="245491"/>
                  </a:cubicBezTo>
                  <a:cubicBezTo>
                    <a:pt x="0" y="330367"/>
                    <a:pt x="66279" y="425508"/>
                    <a:pt x="162037" y="469649"/>
                  </a:cubicBezTo>
                  <a:lnTo>
                    <a:pt x="162037" y="655398"/>
                  </a:lnTo>
                  <a:lnTo>
                    <a:pt x="353844" y="495931"/>
                  </a:lnTo>
                  <a:lnTo>
                    <a:pt x="402044" y="495931"/>
                  </a:lnTo>
                  <a:cubicBezTo>
                    <a:pt x="555812" y="495931"/>
                    <a:pt x="682249" y="372418"/>
                    <a:pt x="682249" y="245490"/>
                  </a:cubicBezTo>
                  <a:cubicBezTo>
                    <a:pt x="682261" y="123512"/>
                    <a:pt x="555812" y="0"/>
                    <a:pt x="402044"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5" name="Google Shape;285;p20"/>
            <p:cNvSpPr txBox="1"/>
            <p:nvPr/>
          </p:nvSpPr>
          <p:spPr>
            <a:xfrm>
              <a:off x="25531" y="-18306"/>
              <a:ext cx="631200" cy="4839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Safety nets within the systems??</a:t>
              </a:r>
              <a:endParaRPr sz="700"/>
            </a:p>
          </p:txBody>
        </p:sp>
      </p:grpSp>
      <p:grpSp>
        <p:nvGrpSpPr>
          <p:cNvPr id="286" name="Google Shape;286;p20"/>
          <p:cNvGrpSpPr/>
          <p:nvPr/>
        </p:nvGrpSpPr>
        <p:grpSpPr>
          <a:xfrm>
            <a:off x="130850" y="991450"/>
            <a:ext cx="1913555" cy="1028389"/>
            <a:chOff x="0" y="0"/>
            <a:chExt cx="793841" cy="670922"/>
          </a:xfrm>
        </p:grpSpPr>
        <p:sp>
          <p:nvSpPr>
            <p:cNvPr id="287" name="Google Shape;287;p20"/>
            <p:cNvSpPr/>
            <p:nvPr/>
          </p:nvSpPr>
          <p:spPr>
            <a:xfrm>
              <a:off x="0" y="0"/>
              <a:ext cx="793829" cy="670922"/>
            </a:xfrm>
            <a:custGeom>
              <a:avLst/>
              <a:gdLst/>
              <a:ahLst/>
              <a:cxnLst/>
              <a:rect l="l" t="t" r="r" b="b"/>
              <a:pathLst>
                <a:path w="793829" h="670922" extrusionOk="0">
                  <a:moveTo>
                    <a:pt x="511712" y="0"/>
                  </a:moveTo>
                  <a:lnTo>
                    <a:pt x="282407" y="0"/>
                  </a:lnTo>
                  <a:cubicBezTo>
                    <a:pt x="126426" y="0"/>
                    <a:pt x="0" y="123512"/>
                    <a:pt x="0" y="253943"/>
                  </a:cubicBezTo>
                  <a:cubicBezTo>
                    <a:pt x="0" y="345891"/>
                    <a:pt x="66279" y="441032"/>
                    <a:pt x="162037" y="485173"/>
                  </a:cubicBezTo>
                  <a:lnTo>
                    <a:pt x="162037" y="670922"/>
                  </a:lnTo>
                  <a:lnTo>
                    <a:pt x="353844" y="511455"/>
                  </a:lnTo>
                  <a:lnTo>
                    <a:pt x="511712" y="511455"/>
                  </a:lnTo>
                  <a:cubicBezTo>
                    <a:pt x="667381" y="511455"/>
                    <a:pt x="793818" y="387942"/>
                    <a:pt x="793818" y="253939"/>
                  </a:cubicBezTo>
                  <a:cubicBezTo>
                    <a:pt x="793829" y="123512"/>
                    <a:pt x="667381" y="0"/>
                    <a:pt x="511712"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8" name="Google Shape;288;p20"/>
            <p:cNvSpPr txBox="1"/>
            <p:nvPr/>
          </p:nvSpPr>
          <p:spPr>
            <a:xfrm>
              <a:off x="41" y="39291"/>
              <a:ext cx="793800" cy="4995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Comes back to trust and making sure that the data and where it comes from is scrutinised</a:t>
              </a:r>
              <a:endParaRPr sz="700"/>
            </a:p>
          </p:txBody>
        </p:sp>
      </p:grpSp>
      <p:grpSp>
        <p:nvGrpSpPr>
          <p:cNvPr id="289" name="Google Shape;289;p20"/>
          <p:cNvGrpSpPr/>
          <p:nvPr/>
        </p:nvGrpSpPr>
        <p:grpSpPr>
          <a:xfrm>
            <a:off x="5159138" y="3229679"/>
            <a:ext cx="1548759" cy="872503"/>
            <a:chOff x="0" y="-19050"/>
            <a:chExt cx="903910" cy="730250"/>
          </a:xfrm>
        </p:grpSpPr>
        <p:sp>
          <p:nvSpPr>
            <p:cNvPr id="290" name="Google Shape;290;p20"/>
            <p:cNvSpPr/>
            <p:nvPr/>
          </p:nvSpPr>
          <p:spPr>
            <a:xfrm>
              <a:off x="0" y="0"/>
              <a:ext cx="903910" cy="711200"/>
            </a:xfrm>
            <a:custGeom>
              <a:avLst/>
              <a:gdLst/>
              <a:ahLst/>
              <a:cxnLst/>
              <a:rect l="l" t="t" r="r" b="b"/>
              <a:pathLst>
                <a:path w="903910" h="711200" extrusionOk="0">
                  <a:moveTo>
                    <a:pt x="619918" y="0"/>
                  </a:moveTo>
                  <a:lnTo>
                    <a:pt x="282407" y="0"/>
                  </a:lnTo>
                  <a:cubicBezTo>
                    <a:pt x="126426" y="0"/>
                    <a:pt x="0" y="123512"/>
                    <a:pt x="0" y="275871"/>
                  </a:cubicBezTo>
                  <a:cubicBezTo>
                    <a:pt x="0" y="386169"/>
                    <a:pt x="66279" y="481310"/>
                    <a:pt x="162037" y="525451"/>
                  </a:cubicBezTo>
                  <a:lnTo>
                    <a:pt x="162037" y="711200"/>
                  </a:lnTo>
                  <a:lnTo>
                    <a:pt x="353844" y="551732"/>
                  </a:lnTo>
                  <a:lnTo>
                    <a:pt x="619918" y="551732"/>
                  </a:lnTo>
                  <a:cubicBezTo>
                    <a:pt x="777461" y="551732"/>
                    <a:pt x="903899" y="428220"/>
                    <a:pt x="903899" y="275861"/>
                  </a:cubicBezTo>
                  <a:cubicBezTo>
                    <a:pt x="903910" y="123512"/>
                    <a:pt x="777461" y="0"/>
                    <a:pt x="619918"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1" name="Google Shape;291;p20"/>
            <p:cNvSpPr txBox="1"/>
            <p:nvPr/>
          </p:nvSpPr>
          <p:spPr>
            <a:xfrm>
              <a:off x="0" y="-19050"/>
              <a:ext cx="9039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Could this be a cost cutting approach within social care</a:t>
              </a:r>
              <a:endParaRPr sz="700"/>
            </a:p>
          </p:txBody>
        </p:sp>
      </p:grpSp>
      <p:grpSp>
        <p:nvGrpSpPr>
          <p:cNvPr id="292" name="Google Shape;292;p20"/>
          <p:cNvGrpSpPr/>
          <p:nvPr/>
        </p:nvGrpSpPr>
        <p:grpSpPr>
          <a:xfrm>
            <a:off x="4681050" y="783500"/>
            <a:ext cx="1110487" cy="794658"/>
            <a:chOff x="0" y="-19050"/>
            <a:chExt cx="793829" cy="730250"/>
          </a:xfrm>
        </p:grpSpPr>
        <p:sp>
          <p:nvSpPr>
            <p:cNvPr id="293" name="Google Shape;293;p20"/>
            <p:cNvSpPr/>
            <p:nvPr/>
          </p:nvSpPr>
          <p:spPr>
            <a:xfrm>
              <a:off x="0" y="0"/>
              <a:ext cx="793829" cy="711200"/>
            </a:xfrm>
            <a:custGeom>
              <a:avLst/>
              <a:gdLst/>
              <a:ahLst/>
              <a:cxnLst/>
              <a:rect l="l" t="t" r="r" b="b"/>
              <a:pathLst>
                <a:path w="793829" h="711200" extrusionOk="0">
                  <a:moveTo>
                    <a:pt x="511712" y="0"/>
                  </a:moveTo>
                  <a:lnTo>
                    <a:pt x="282407" y="0"/>
                  </a:lnTo>
                  <a:cubicBezTo>
                    <a:pt x="126426" y="0"/>
                    <a:pt x="0" y="123512"/>
                    <a:pt x="0" y="275871"/>
                  </a:cubicBezTo>
                  <a:cubicBezTo>
                    <a:pt x="0" y="386169"/>
                    <a:pt x="66279" y="481310"/>
                    <a:pt x="162037" y="525451"/>
                  </a:cubicBezTo>
                  <a:lnTo>
                    <a:pt x="162037" y="711200"/>
                  </a:lnTo>
                  <a:lnTo>
                    <a:pt x="353844" y="551732"/>
                  </a:lnTo>
                  <a:lnTo>
                    <a:pt x="511712" y="551732"/>
                  </a:lnTo>
                  <a:cubicBezTo>
                    <a:pt x="667381" y="551732"/>
                    <a:pt x="793818" y="428220"/>
                    <a:pt x="793818" y="275861"/>
                  </a:cubicBezTo>
                  <a:cubicBezTo>
                    <a:pt x="793829" y="123512"/>
                    <a:pt x="667381" y="0"/>
                    <a:pt x="511712"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4" name="Google Shape;294;p20"/>
            <p:cNvSpPr txBox="1"/>
            <p:nvPr/>
          </p:nvSpPr>
          <p:spPr>
            <a:xfrm>
              <a:off x="0" y="-19050"/>
              <a:ext cx="7938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How do you ensure choice?</a:t>
              </a:r>
              <a:endParaRPr sz="700"/>
            </a:p>
          </p:txBody>
        </p:sp>
      </p:grpSp>
      <p:grpSp>
        <p:nvGrpSpPr>
          <p:cNvPr id="295" name="Google Shape;295;p20"/>
          <p:cNvGrpSpPr/>
          <p:nvPr/>
        </p:nvGrpSpPr>
        <p:grpSpPr>
          <a:xfrm>
            <a:off x="2082842" y="816443"/>
            <a:ext cx="1961275" cy="839146"/>
            <a:chOff x="0" y="-19050"/>
            <a:chExt cx="1669028" cy="714106"/>
          </a:xfrm>
        </p:grpSpPr>
        <p:sp>
          <p:nvSpPr>
            <p:cNvPr id="296" name="Google Shape;296;p20"/>
            <p:cNvSpPr/>
            <p:nvPr/>
          </p:nvSpPr>
          <p:spPr>
            <a:xfrm>
              <a:off x="0" y="0"/>
              <a:ext cx="1669028" cy="695056"/>
            </a:xfrm>
            <a:custGeom>
              <a:avLst/>
              <a:gdLst/>
              <a:ahLst/>
              <a:cxnLst/>
              <a:rect l="l" t="t" r="r" b="b"/>
              <a:pathLst>
                <a:path w="1669028" h="695056" extrusionOk="0">
                  <a:moveTo>
                    <a:pt x="1372002" y="0"/>
                  </a:moveTo>
                  <a:lnTo>
                    <a:pt x="282407" y="0"/>
                  </a:lnTo>
                  <a:cubicBezTo>
                    <a:pt x="126426" y="0"/>
                    <a:pt x="0" y="123512"/>
                    <a:pt x="0" y="267082"/>
                  </a:cubicBezTo>
                  <a:cubicBezTo>
                    <a:pt x="0" y="370025"/>
                    <a:pt x="66279" y="465166"/>
                    <a:pt x="162037" y="509307"/>
                  </a:cubicBezTo>
                  <a:lnTo>
                    <a:pt x="162037" y="695056"/>
                  </a:lnTo>
                  <a:lnTo>
                    <a:pt x="353844" y="535589"/>
                  </a:lnTo>
                  <a:lnTo>
                    <a:pt x="1372002" y="535589"/>
                  </a:lnTo>
                  <a:cubicBezTo>
                    <a:pt x="1542579" y="535589"/>
                    <a:pt x="1669017" y="412076"/>
                    <a:pt x="1669017" y="267074"/>
                  </a:cubicBezTo>
                  <a:cubicBezTo>
                    <a:pt x="1669028" y="123512"/>
                    <a:pt x="1542579" y="0"/>
                    <a:pt x="1372002"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7" name="Google Shape;297;p20"/>
            <p:cNvSpPr txBox="1"/>
            <p:nvPr/>
          </p:nvSpPr>
          <p:spPr>
            <a:xfrm>
              <a:off x="0" y="-19050"/>
              <a:ext cx="1668900" cy="5235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Where is the control in social care going to come from</a:t>
              </a:r>
              <a:endParaRPr sz="700"/>
            </a:p>
          </p:txBody>
        </p:sp>
      </p:grpSp>
      <p:grpSp>
        <p:nvGrpSpPr>
          <p:cNvPr id="298" name="Google Shape;298;p20"/>
          <p:cNvGrpSpPr/>
          <p:nvPr/>
        </p:nvGrpSpPr>
        <p:grpSpPr>
          <a:xfrm>
            <a:off x="4902763" y="1904887"/>
            <a:ext cx="1767785" cy="1181974"/>
            <a:chOff x="-206876" y="-64051"/>
            <a:chExt cx="894900" cy="770166"/>
          </a:xfrm>
        </p:grpSpPr>
        <p:sp>
          <p:nvSpPr>
            <p:cNvPr id="299" name="Google Shape;299;p20"/>
            <p:cNvSpPr/>
            <p:nvPr/>
          </p:nvSpPr>
          <p:spPr>
            <a:xfrm>
              <a:off x="-206851" y="-29069"/>
              <a:ext cx="894842" cy="735185"/>
            </a:xfrm>
            <a:custGeom>
              <a:avLst/>
              <a:gdLst/>
              <a:ahLst/>
              <a:cxnLst/>
              <a:rect l="l" t="t" r="r" b="b"/>
              <a:pathLst>
                <a:path w="894842" h="735185" extrusionOk="0">
                  <a:moveTo>
                    <a:pt x="611005" y="0"/>
                  </a:moveTo>
                  <a:lnTo>
                    <a:pt x="282407" y="0"/>
                  </a:lnTo>
                  <a:cubicBezTo>
                    <a:pt x="126426" y="0"/>
                    <a:pt x="0" y="123512"/>
                    <a:pt x="0" y="288929"/>
                  </a:cubicBezTo>
                  <a:cubicBezTo>
                    <a:pt x="0" y="410154"/>
                    <a:pt x="66279" y="505295"/>
                    <a:pt x="162037" y="549436"/>
                  </a:cubicBezTo>
                  <a:lnTo>
                    <a:pt x="162037" y="735185"/>
                  </a:lnTo>
                  <a:lnTo>
                    <a:pt x="353844" y="575718"/>
                  </a:lnTo>
                  <a:lnTo>
                    <a:pt x="611005" y="575718"/>
                  </a:lnTo>
                  <a:cubicBezTo>
                    <a:pt x="768394" y="575718"/>
                    <a:pt x="894831" y="452205"/>
                    <a:pt x="894831" y="288915"/>
                  </a:cubicBezTo>
                  <a:cubicBezTo>
                    <a:pt x="894842" y="123512"/>
                    <a:pt x="768394" y="0"/>
                    <a:pt x="611005"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00" name="Google Shape;300;p20"/>
            <p:cNvSpPr txBox="1"/>
            <p:nvPr/>
          </p:nvSpPr>
          <p:spPr>
            <a:xfrm>
              <a:off x="-206876" y="-64051"/>
              <a:ext cx="894900" cy="563700"/>
            </a:xfrm>
            <a:prstGeom prst="rect">
              <a:avLst/>
            </a:prstGeom>
            <a:noFill/>
            <a:ln>
              <a:noFill/>
            </a:ln>
          </p:spPr>
          <p:txBody>
            <a:bodyPr spcFirstLastPara="1" wrap="square" lIns="25400" tIns="25400" rIns="25400" bIns="25400" anchor="ctr" anchorCtr="0">
              <a:noAutofit/>
            </a:bodyPr>
            <a:lstStyle/>
            <a:p>
              <a:pPr marL="0" marR="0" lvl="0" indent="0" algn="ctr" rtl="0">
                <a:lnSpc>
                  <a:spcPct val="132222"/>
                </a:lnSpc>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Understanding of the physical system flow, tested before implementing the AI</a:t>
              </a:r>
              <a:endParaRPr sz="700"/>
            </a:p>
            <a:p>
              <a:pPr marL="0" marR="0" lvl="0" indent="0" algn="ctr" rtl="0">
                <a:lnSpc>
                  <a:spcPct val="115000"/>
                </a:lnSpc>
                <a:spcBef>
                  <a:spcPts val="0"/>
                </a:spcBef>
                <a:spcAft>
                  <a:spcPts val="0"/>
                </a:spcAft>
                <a:buNone/>
              </a:pPr>
              <a:endParaRPr sz="900" b="1" i="0" u="none" strike="noStrike" cap="none">
                <a:solidFill>
                  <a:srgbClr val="000000"/>
                </a:solidFill>
                <a:latin typeface="Poppins"/>
                <a:ea typeface="Poppins"/>
                <a:cs typeface="Poppins"/>
                <a:sym typeface="Poppins"/>
              </a:endParaRPr>
            </a:p>
          </p:txBody>
        </p:sp>
      </p:grpSp>
      <p:grpSp>
        <p:nvGrpSpPr>
          <p:cNvPr id="301" name="Google Shape;301;p20"/>
          <p:cNvGrpSpPr/>
          <p:nvPr/>
        </p:nvGrpSpPr>
        <p:grpSpPr>
          <a:xfrm>
            <a:off x="7274175" y="1354112"/>
            <a:ext cx="1701477" cy="994898"/>
            <a:chOff x="0" y="0"/>
            <a:chExt cx="860984" cy="711200"/>
          </a:xfrm>
        </p:grpSpPr>
        <p:sp>
          <p:nvSpPr>
            <p:cNvPr id="302" name="Google Shape;302;p20"/>
            <p:cNvSpPr/>
            <p:nvPr/>
          </p:nvSpPr>
          <p:spPr>
            <a:xfrm>
              <a:off x="0" y="0"/>
              <a:ext cx="860984" cy="711200"/>
            </a:xfrm>
            <a:custGeom>
              <a:avLst/>
              <a:gdLst/>
              <a:ahLst/>
              <a:cxnLst/>
              <a:rect l="l" t="t" r="r" b="b"/>
              <a:pathLst>
                <a:path w="860984" h="711200" extrusionOk="0">
                  <a:moveTo>
                    <a:pt x="577723" y="0"/>
                  </a:moveTo>
                  <a:lnTo>
                    <a:pt x="282407" y="0"/>
                  </a:lnTo>
                  <a:cubicBezTo>
                    <a:pt x="126426" y="0"/>
                    <a:pt x="0" y="123512"/>
                    <a:pt x="0" y="275871"/>
                  </a:cubicBezTo>
                  <a:cubicBezTo>
                    <a:pt x="0" y="386169"/>
                    <a:pt x="66279" y="481310"/>
                    <a:pt x="162037" y="525451"/>
                  </a:cubicBezTo>
                  <a:lnTo>
                    <a:pt x="162037" y="711200"/>
                  </a:lnTo>
                  <a:lnTo>
                    <a:pt x="353844" y="551732"/>
                  </a:lnTo>
                  <a:lnTo>
                    <a:pt x="577723" y="551732"/>
                  </a:lnTo>
                  <a:cubicBezTo>
                    <a:pt x="734535" y="551732"/>
                    <a:pt x="860972" y="428220"/>
                    <a:pt x="860972" y="275861"/>
                  </a:cubicBezTo>
                  <a:cubicBezTo>
                    <a:pt x="860984" y="123512"/>
                    <a:pt x="734535" y="0"/>
                    <a:pt x="577723" y="0"/>
                  </a:cubicBezTo>
                  <a:close/>
                </a:path>
              </a:pathLst>
            </a:custGeom>
            <a:solidFill>
              <a:srgbClr val="C0DEE2"/>
            </a:solidFill>
            <a:ln w="38100" cap="sq" cmpd="sng">
              <a:solidFill>
                <a:srgbClr val="000000"/>
              </a:solidFill>
              <a:prstDash val="solid"/>
              <a:miter lim="8000"/>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03" name="Google Shape;303;p20"/>
            <p:cNvSpPr txBox="1"/>
            <p:nvPr/>
          </p:nvSpPr>
          <p:spPr>
            <a:xfrm>
              <a:off x="45839" y="1"/>
              <a:ext cx="735300" cy="539700"/>
            </a:xfrm>
            <a:prstGeom prst="rect">
              <a:avLst/>
            </a:prstGeom>
            <a:noFill/>
            <a:ln>
              <a:noFill/>
            </a:ln>
          </p:spPr>
          <p:txBody>
            <a:bodyPr spcFirstLastPara="1" wrap="square" lIns="25400" tIns="25400" rIns="25400" bIns="25400" anchor="ctr" anchorCtr="0">
              <a:noAutofit/>
            </a:bodyPr>
            <a:lstStyle/>
            <a:p>
              <a:pPr marL="0" marR="0" lvl="0" indent="0" algn="ctr" rtl="0">
                <a:lnSpc>
                  <a:spcPct val="115000"/>
                </a:lnSpc>
                <a:spcBef>
                  <a:spcPts val="0"/>
                </a:spcBef>
                <a:spcAft>
                  <a:spcPts val="0"/>
                </a:spcAft>
                <a:buNone/>
              </a:pPr>
              <a:r>
                <a:rPr lang="en" sz="900" b="1" i="0" u="none" strike="noStrike" cap="none">
                  <a:solidFill>
                    <a:srgbClr val="000000"/>
                  </a:solidFill>
                  <a:latin typeface="Poppins"/>
                  <a:ea typeface="Poppins"/>
                  <a:cs typeface="Poppins"/>
                  <a:sym typeface="Poppins"/>
                </a:rPr>
                <a:t>Better understanding with Health &amp; social care as well as the complexities</a:t>
              </a:r>
              <a:endParaRPr sz="700"/>
            </a:p>
          </p:txBody>
        </p:sp>
      </p:grpSp>
      <p:sp>
        <p:nvSpPr>
          <p:cNvPr id="304" name="Google Shape;304;p20"/>
          <p:cNvSpPr txBox="1"/>
          <p:nvPr/>
        </p:nvSpPr>
        <p:spPr>
          <a:xfrm>
            <a:off x="236335" y="221615"/>
            <a:ext cx="6527400" cy="27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 sz="1800" b="1" i="0" u="none" strike="noStrike" cap="none">
                <a:solidFill>
                  <a:srgbClr val="000000"/>
                </a:solidFill>
                <a:latin typeface="Poppins"/>
                <a:ea typeface="Poppins"/>
                <a:cs typeface="Poppins"/>
                <a:sym typeface="Poppins"/>
              </a:rPr>
              <a:t>SAFEGUARDS</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p:nvPr/>
        </p:nvSpPr>
        <p:spPr>
          <a:xfrm>
            <a:off x="-1957205" y="676978"/>
            <a:ext cx="11914876" cy="5748928"/>
          </a:xfrm>
          <a:custGeom>
            <a:avLst/>
            <a:gdLst/>
            <a:ahLst/>
            <a:cxnLst/>
            <a:rect l="l" t="t" r="r" b="b"/>
            <a:pathLst>
              <a:path w="23829753" h="11497856" extrusionOk="0">
                <a:moveTo>
                  <a:pt x="0" y="0"/>
                </a:moveTo>
                <a:lnTo>
                  <a:pt x="23829753" y="0"/>
                </a:lnTo>
                <a:lnTo>
                  <a:pt x="23829753" y="11497855"/>
                </a:lnTo>
                <a:lnTo>
                  <a:pt x="0" y="11497855"/>
                </a:lnTo>
                <a:lnTo>
                  <a:pt x="0" y="0"/>
                </a:lnTo>
                <a:close/>
              </a:path>
            </a:pathLst>
          </a:custGeom>
          <a:blipFill rotWithShape="1">
            <a:blip r:embed="rId3">
              <a:alphaModFix amt="29000"/>
            </a:blip>
            <a:stretch>
              <a:fillRect/>
            </a:stretch>
          </a:blipFill>
          <a:ln>
            <a:noFill/>
          </a:ln>
        </p:spPr>
        <p:txBody>
          <a:bodyPr/>
          <a:lstStyle/>
          <a:p>
            <a:endParaRPr lang="en-GB"/>
          </a:p>
        </p:txBody>
      </p:sp>
      <p:grpSp>
        <p:nvGrpSpPr>
          <p:cNvPr id="310" name="Google Shape;310;p21"/>
          <p:cNvGrpSpPr/>
          <p:nvPr/>
        </p:nvGrpSpPr>
        <p:grpSpPr>
          <a:xfrm>
            <a:off x="0" y="-136243"/>
            <a:ext cx="10613813" cy="813317"/>
            <a:chOff x="0" y="-57150"/>
            <a:chExt cx="5590631" cy="428400"/>
          </a:xfrm>
        </p:grpSpPr>
        <p:sp>
          <p:nvSpPr>
            <p:cNvPr id="311" name="Google Shape;311;p21"/>
            <p:cNvSpPr/>
            <p:nvPr/>
          </p:nvSpPr>
          <p:spPr>
            <a:xfrm>
              <a:off x="0" y="0"/>
              <a:ext cx="5590631" cy="371211"/>
            </a:xfrm>
            <a:custGeom>
              <a:avLst/>
              <a:gdLst/>
              <a:ahLst/>
              <a:cxnLst/>
              <a:rect l="l" t="t" r="r" b="b"/>
              <a:pathLst>
                <a:path w="5590631" h="371211" extrusionOk="0">
                  <a:moveTo>
                    <a:pt x="0" y="0"/>
                  </a:moveTo>
                  <a:lnTo>
                    <a:pt x="5590631" y="0"/>
                  </a:lnTo>
                  <a:lnTo>
                    <a:pt x="5590631" y="371211"/>
                  </a:lnTo>
                  <a:lnTo>
                    <a:pt x="0" y="371211"/>
                  </a:lnTo>
                  <a:close/>
                </a:path>
              </a:pathLst>
            </a:custGeom>
            <a:solidFill>
              <a:srgbClr val="E1EBED"/>
            </a:solidFill>
            <a:ln>
              <a:noFill/>
            </a:ln>
          </p:spPr>
          <p:txBody>
            <a:bodyPr/>
            <a:lstStyle/>
            <a:p>
              <a:endParaRPr lang="en-GB"/>
            </a:p>
          </p:txBody>
        </p:sp>
        <p:sp>
          <p:nvSpPr>
            <p:cNvPr id="312" name="Google Shape;312;p21"/>
            <p:cNvSpPr txBox="1"/>
            <p:nvPr/>
          </p:nvSpPr>
          <p:spPr>
            <a:xfrm>
              <a:off x="0" y="-57150"/>
              <a:ext cx="5590500" cy="4284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13" name="Google Shape;313;p21"/>
          <p:cNvSpPr/>
          <p:nvPr/>
        </p:nvSpPr>
        <p:spPr>
          <a:xfrm>
            <a:off x="7889851" y="90334"/>
            <a:ext cx="1152868" cy="468567"/>
          </a:xfrm>
          <a:custGeom>
            <a:avLst/>
            <a:gdLst/>
            <a:ahLst/>
            <a:cxnLst/>
            <a:rect l="l" t="t" r="r" b="b"/>
            <a:pathLst>
              <a:path w="2305735" h="937134" extrusionOk="0">
                <a:moveTo>
                  <a:pt x="0" y="0"/>
                </a:moveTo>
                <a:lnTo>
                  <a:pt x="2305734" y="0"/>
                </a:lnTo>
                <a:lnTo>
                  <a:pt x="2305734" y="937133"/>
                </a:lnTo>
                <a:lnTo>
                  <a:pt x="0" y="937133"/>
                </a:lnTo>
                <a:lnTo>
                  <a:pt x="0" y="0"/>
                </a:lnTo>
                <a:close/>
              </a:path>
            </a:pathLst>
          </a:custGeom>
          <a:blipFill rotWithShape="1">
            <a:blip r:embed="rId4">
              <a:alphaModFix/>
            </a:blip>
            <a:stretch>
              <a:fillRect b="-2539"/>
            </a:stretch>
          </a:blipFill>
          <a:ln>
            <a:noFill/>
          </a:ln>
        </p:spPr>
        <p:txBody>
          <a:bodyPr/>
          <a:lstStyle/>
          <a:p>
            <a:endParaRPr lang="en-GB"/>
          </a:p>
        </p:txBody>
      </p:sp>
      <p:grpSp>
        <p:nvGrpSpPr>
          <p:cNvPr id="314" name="Google Shape;314;p21"/>
          <p:cNvGrpSpPr/>
          <p:nvPr/>
        </p:nvGrpSpPr>
        <p:grpSpPr>
          <a:xfrm>
            <a:off x="-514390" y="4635536"/>
            <a:ext cx="10613813" cy="907455"/>
            <a:chOff x="0" y="-57150"/>
            <a:chExt cx="5590631" cy="477985"/>
          </a:xfrm>
        </p:grpSpPr>
        <p:sp>
          <p:nvSpPr>
            <p:cNvPr id="315" name="Google Shape;315;p21"/>
            <p:cNvSpPr/>
            <p:nvPr/>
          </p:nvSpPr>
          <p:spPr>
            <a:xfrm>
              <a:off x="0" y="0"/>
              <a:ext cx="5590631" cy="420835"/>
            </a:xfrm>
            <a:custGeom>
              <a:avLst/>
              <a:gdLst/>
              <a:ahLst/>
              <a:cxnLst/>
              <a:rect l="l" t="t" r="r" b="b"/>
              <a:pathLst>
                <a:path w="5590631" h="420835" extrusionOk="0">
                  <a:moveTo>
                    <a:pt x="0" y="0"/>
                  </a:moveTo>
                  <a:lnTo>
                    <a:pt x="5590631" y="0"/>
                  </a:lnTo>
                  <a:lnTo>
                    <a:pt x="5590631" y="420835"/>
                  </a:lnTo>
                  <a:lnTo>
                    <a:pt x="0" y="420835"/>
                  </a:lnTo>
                  <a:close/>
                </a:path>
              </a:pathLst>
            </a:custGeom>
            <a:solidFill>
              <a:srgbClr val="E1EBED"/>
            </a:solidFill>
            <a:ln>
              <a:noFill/>
            </a:ln>
          </p:spPr>
          <p:txBody>
            <a:bodyPr/>
            <a:lstStyle/>
            <a:p>
              <a:endParaRPr lang="en-GB"/>
            </a:p>
          </p:txBody>
        </p:sp>
        <p:sp>
          <p:nvSpPr>
            <p:cNvPr id="316" name="Google Shape;316;p21"/>
            <p:cNvSpPr txBox="1"/>
            <p:nvPr/>
          </p:nvSpPr>
          <p:spPr>
            <a:xfrm>
              <a:off x="0" y="-57150"/>
              <a:ext cx="5590500" cy="477900"/>
            </a:xfrm>
            <a:prstGeom prst="rect">
              <a:avLst/>
            </a:prstGeom>
            <a:noFill/>
            <a:ln>
              <a:noFill/>
            </a:ln>
          </p:spPr>
          <p:txBody>
            <a:bodyPr spcFirstLastPara="1" wrap="square" lIns="25400" tIns="25400" rIns="25400" bIns="25400" anchor="ctr" anchorCtr="0">
              <a:noAutofit/>
            </a:bodyPr>
            <a:lstStyle/>
            <a:p>
              <a:pPr marL="0" marR="0" lvl="0" indent="0" algn="ctr" rtl="0">
                <a:lnSpc>
                  <a:spcPct val="155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17" name="Google Shape;317;p21"/>
          <p:cNvSpPr txBox="1"/>
          <p:nvPr/>
        </p:nvSpPr>
        <p:spPr>
          <a:xfrm>
            <a:off x="236335" y="221615"/>
            <a:ext cx="6527400" cy="27720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 sz="1800" b="1" i="0" u="none" strike="noStrike" cap="none">
                <a:solidFill>
                  <a:srgbClr val="000000"/>
                </a:solidFill>
                <a:latin typeface="Poppins"/>
                <a:ea typeface="Poppins"/>
                <a:cs typeface="Poppins"/>
                <a:sym typeface="Poppins"/>
              </a:rPr>
              <a:t>FINAL REFLECTIONS</a:t>
            </a:r>
            <a:endParaRPr sz="700"/>
          </a:p>
        </p:txBody>
      </p:sp>
      <p:sp>
        <p:nvSpPr>
          <p:cNvPr id="318" name="Google Shape;318;p21"/>
          <p:cNvSpPr txBox="1"/>
          <p:nvPr/>
        </p:nvSpPr>
        <p:spPr>
          <a:xfrm>
            <a:off x="236335" y="709039"/>
            <a:ext cx="7653300" cy="4452600"/>
          </a:xfrm>
          <a:prstGeom prst="rect">
            <a:avLst/>
          </a:prstGeom>
          <a:noFill/>
          <a:ln>
            <a:noFill/>
          </a:ln>
        </p:spPr>
        <p:txBody>
          <a:bodyPr spcFirstLastPara="1" wrap="square" lIns="0" tIns="0" rIns="0" bIns="0" anchor="t" anchorCtr="0">
            <a:spAutoFit/>
          </a:bodyPr>
          <a:lstStyle/>
          <a:p>
            <a:pPr marL="0" marR="0" lvl="0" indent="0" algn="l" rtl="0">
              <a:lnSpc>
                <a:spcPct val="153024"/>
              </a:lnSpc>
              <a:spcBef>
                <a:spcPts val="0"/>
              </a:spcBef>
              <a:spcAft>
                <a:spcPts val="0"/>
              </a:spcAft>
              <a:buNone/>
            </a:pPr>
            <a:r>
              <a:rPr lang="en" sz="1200" b="1" i="0" u="none" strike="noStrike" cap="none">
                <a:solidFill>
                  <a:srgbClr val="000000"/>
                </a:solidFill>
                <a:latin typeface="Poppins"/>
                <a:ea typeface="Poppins"/>
                <a:cs typeface="Poppins"/>
                <a:sym typeface="Poppins"/>
              </a:rPr>
              <a:t> So many useful applications</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One member of the group had attended a Roadshow bus on the use of AI and found it really informative. For example, there was a way for a  phone  to translate a language into English – the example given was translation of French to English.</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 This could be really helpful if English is not the first language for a person who is accessing care and support.</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AI has been helpful in drafting reports, finding the right words, and ensuring the text was appropriate for the audience/agegroup being written for.</a:t>
            </a:r>
            <a:endParaRPr sz="800"/>
          </a:p>
          <a:p>
            <a:pPr marL="0" marR="0" lvl="0" indent="0" algn="l" rtl="0">
              <a:lnSpc>
                <a:spcPct val="115000"/>
              </a:lnSpc>
              <a:spcBef>
                <a:spcPts val="0"/>
              </a:spcBef>
              <a:spcAft>
                <a:spcPts val="0"/>
              </a:spcAft>
              <a:buNone/>
            </a:pPr>
            <a:endParaRPr sz="1200" b="0" i="0" u="none" strike="noStrike" cap="none">
              <a:solidFill>
                <a:srgbClr val="000000"/>
              </a:solidFill>
              <a:latin typeface="Poppins"/>
              <a:ea typeface="Poppins"/>
              <a:cs typeface="Poppins"/>
              <a:sym typeface="Poppins"/>
            </a:endParaRPr>
          </a:p>
          <a:p>
            <a:pPr marL="0" marR="0" lvl="0" indent="0" algn="l"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One size doesn’t fit all</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It is sometimes assumed that an AI Bot can answer all the questions but often it sends people in circles and doesn’t achieve the solution people are looking for.</a:t>
            </a:r>
            <a:endParaRPr sz="800"/>
          </a:p>
          <a:p>
            <a:pPr marL="0" marR="0" lvl="0" indent="0" algn="l" rtl="0">
              <a:lnSpc>
                <a:spcPct val="115000"/>
              </a:lnSpc>
              <a:spcBef>
                <a:spcPts val="0"/>
              </a:spcBef>
              <a:spcAft>
                <a:spcPts val="0"/>
              </a:spcAft>
              <a:buNone/>
            </a:pPr>
            <a:endParaRPr sz="1200" b="0" i="0" u="none" strike="noStrike" cap="none">
              <a:solidFill>
                <a:srgbClr val="000000"/>
              </a:solidFill>
              <a:latin typeface="Poppins"/>
              <a:ea typeface="Poppins"/>
              <a:cs typeface="Poppins"/>
              <a:sym typeface="Poppins"/>
            </a:endParaRPr>
          </a:p>
          <a:p>
            <a:pPr marL="0" marR="0" lvl="0" indent="0" algn="l" rtl="0">
              <a:lnSpc>
                <a:spcPct val="115000"/>
              </a:lnSpc>
              <a:spcBef>
                <a:spcPts val="0"/>
              </a:spcBef>
              <a:spcAft>
                <a:spcPts val="0"/>
              </a:spcAft>
              <a:buNone/>
            </a:pPr>
            <a:r>
              <a:rPr lang="en" sz="1200" b="1" i="0" u="none" strike="noStrike" cap="none">
                <a:solidFill>
                  <a:srgbClr val="000000"/>
                </a:solidFill>
                <a:latin typeface="Poppins"/>
                <a:ea typeface="Poppins"/>
                <a:cs typeface="Poppins"/>
                <a:sym typeface="Poppins"/>
              </a:rPr>
              <a:t>Plenty of worries about AI </a:t>
            </a:r>
            <a:endParaRPr sz="800"/>
          </a:p>
          <a:p>
            <a:pPr marL="241300" marR="0" lvl="1" indent="-127000" algn="l" rtl="0">
              <a:lnSpc>
                <a:spcPct val="115000"/>
              </a:lnSpc>
              <a:spcBef>
                <a:spcPts val="0"/>
              </a:spcBef>
              <a:spcAft>
                <a:spcPts val="0"/>
              </a:spcAft>
              <a:buClr>
                <a:srgbClr val="000000"/>
              </a:buClr>
              <a:buSzPts val="1200"/>
              <a:buFont typeface="Arial"/>
              <a:buChar char="•"/>
            </a:pPr>
            <a:r>
              <a:rPr lang="en" sz="1200" b="0" i="0" u="none" strike="noStrike" cap="none">
                <a:solidFill>
                  <a:srgbClr val="000000"/>
                </a:solidFill>
                <a:latin typeface="Poppins"/>
                <a:ea typeface="Poppins"/>
                <a:cs typeface="Poppins"/>
                <a:sym typeface="Poppins"/>
              </a:rPr>
              <a:t>Lack of privacy/fear of hackers/data being used which is out of date/taking away peoples jobs/the wrong language being used/AI taking over everything/losing choice and control/deliberately using false data or data which is not good in terms of the outcomes/lack of liability/dependence on tech and impact of this.</a:t>
            </a:r>
            <a:endParaRPr sz="800"/>
          </a:p>
          <a:p>
            <a:pPr marL="0" marR="0" lvl="0" indent="0" algn="l" rtl="0">
              <a:lnSpc>
                <a:spcPct val="115000"/>
              </a:lnSpc>
              <a:spcBef>
                <a:spcPts val="0"/>
              </a:spcBef>
              <a:spcAft>
                <a:spcPts val="0"/>
              </a:spcAft>
              <a:buNone/>
            </a:pPr>
            <a:endParaRPr sz="1100" b="0" i="0" u="none" strike="noStrike" cap="none">
              <a:solidFill>
                <a:srgbClr val="000000"/>
              </a:solidFill>
              <a:latin typeface="Poppins"/>
              <a:ea typeface="Poppins"/>
              <a:cs typeface="Poppins"/>
              <a:sym typeface="Poppins"/>
            </a:endParaRPr>
          </a:p>
          <a:p>
            <a:pPr marL="0" marR="0" lvl="0" indent="0" algn="l" rtl="0">
              <a:lnSpc>
                <a:spcPct val="115000"/>
              </a:lnSpc>
              <a:spcBef>
                <a:spcPts val="0"/>
              </a:spcBef>
              <a:spcAft>
                <a:spcPts val="0"/>
              </a:spcAft>
              <a:buNone/>
            </a:pPr>
            <a:endParaRPr sz="1100" b="0" i="0" u="none" strike="noStrike" cap="none">
              <a:solidFill>
                <a:srgbClr val="000000"/>
              </a:solidFill>
              <a:latin typeface="Poppins"/>
              <a:ea typeface="Poppins"/>
              <a:cs typeface="Poppins"/>
              <a:sym typeface="Poppins"/>
            </a:endParaRPr>
          </a:p>
          <a:p>
            <a:pPr marL="0" marR="0" lvl="0" indent="0" algn="l" rtl="0">
              <a:lnSpc>
                <a:spcPct val="115000"/>
              </a:lnSpc>
              <a:spcBef>
                <a:spcPts val="0"/>
              </a:spcBef>
              <a:spcAft>
                <a:spcPts val="0"/>
              </a:spcAft>
              <a:buNone/>
            </a:pPr>
            <a:endParaRPr sz="1100" b="0" i="0" u="none" strike="noStrike" cap="none">
              <a:solidFill>
                <a:srgbClr val="000000"/>
              </a:solidFill>
              <a:latin typeface="Poppins"/>
              <a:ea typeface="Poppins"/>
              <a:cs typeface="Poppins"/>
              <a:sym typeface="Poppins"/>
            </a:endParaRPr>
          </a:p>
        </p:txBody>
      </p:sp>
      <p:sp>
        <p:nvSpPr>
          <p:cNvPr id="319" name="Google Shape;319;p21"/>
          <p:cNvSpPr/>
          <p:nvPr/>
        </p:nvSpPr>
        <p:spPr>
          <a:xfrm>
            <a:off x="8130639" y="617938"/>
            <a:ext cx="998022" cy="1040835"/>
          </a:xfrm>
          <a:custGeom>
            <a:avLst/>
            <a:gdLst/>
            <a:ahLst/>
            <a:cxnLst/>
            <a:rect l="l" t="t" r="r" b="b"/>
            <a:pathLst>
              <a:path w="1996044" h="2081669" extrusionOk="0">
                <a:moveTo>
                  <a:pt x="0" y="0"/>
                </a:moveTo>
                <a:lnTo>
                  <a:pt x="1996044" y="0"/>
                </a:lnTo>
                <a:lnTo>
                  <a:pt x="1996044" y="2081670"/>
                </a:lnTo>
                <a:lnTo>
                  <a:pt x="0" y="2081670"/>
                </a:lnTo>
                <a:lnTo>
                  <a:pt x="0" y="0"/>
                </a:lnTo>
                <a:close/>
              </a:path>
            </a:pathLst>
          </a:custGeom>
          <a:blipFill rotWithShape="1">
            <a:blip r:embed="rId5">
              <a:alphaModFix/>
            </a:blip>
            <a:stretch>
              <a:fillRect t="-6659" b="-6659"/>
            </a:stretch>
          </a:blipFill>
          <a:ln>
            <a:noFill/>
          </a:ln>
        </p:spPr>
        <p:txBody>
          <a:bodyPr/>
          <a:lstStyle/>
          <a:p>
            <a:endParaRPr lang="en-GB"/>
          </a:p>
        </p:txBody>
      </p:sp>
      <p:sp>
        <p:nvSpPr>
          <p:cNvPr id="320" name="Google Shape;320;p21"/>
          <p:cNvSpPr txBox="1"/>
          <p:nvPr/>
        </p:nvSpPr>
        <p:spPr>
          <a:xfrm>
            <a:off x="3705864" y="638878"/>
            <a:ext cx="4284900" cy="138600"/>
          </a:xfrm>
          <a:prstGeom prst="rect">
            <a:avLst/>
          </a:prstGeom>
          <a:noFill/>
          <a:ln>
            <a:noFill/>
          </a:ln>
        </p:spPr>
        <p:txBody>
          <a:bodyPr spcFirstLastPara="1" wrap="square" lIns="0" tIns="0" rIns="0" bIns="0" anchor="t" anchorCtr="0">
            <a:spAutoFit/>
          </a:bodyPr>
          <a:lstStyle/>
          <a:p>
            <a:pPr marL="0" marR="0" lvl="0" indent="0" algn="l" rtl="0">
              <a:lnSpc>
                <a:spcPct val="153888"/>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sp>
        <p:nvSpPr>
          <p:cNvPr id="321" name="Google Shape;321;p21"/>
          <p:cNvSpPr/>
          <p:nvPr/>
        </p:nvSpPr>
        <p:spPr>
          <a:xfrm>
            <a:off x="8130639" y="1658774"/>
            <a:ext cx="998022" cy="1040835"/>
          </a:xfrm>
          <a:custGeom>
            <a:avLst/>
            <a:gdLst/>
            <a:ahLst/>
            <a:cxnLst/>
            <a:rect l="l" t="t" r="r" b="b"/>
            <a:pathLst>
              <a:path w="1996044" h="2081669" extrusionOk="0">
                <a:moveTo>
                  <a:pt x="0" y="0"/>
                </a:moveTo>
                <a:lnTo>
                  <a:pt x="1996044" y="0"/>
                </a:lnTo>
                <a:lnTo>
                  <a:pt x="1996044" y="2081669"/>
                </a:lnTo>
                <a:lnTo>
                  <a:pt x="0" y="2081669"/>
                </a:lnTo>
                <a:lnTo>
                  <a:pt x="0" y="0"/>
                </a:lnTo>
                <a:close/>
              </a:path>
            </a:pathLst>
          </a:custGeom>
          <a:blipFill rotWithShape="1">
            <a:blip r:embed="rId5">
              <a:alphaModFix/>
            </a:blip>
            <a:stretch>
              <a:fillRect t="-6659" b="-6659"/>
            </a:stretch>
          </a:blipFill>
          <a:ln>
            <a:noFill/>
          </a:ln>
        </p:spPr>
        <p:txBody>
          <a:bodyPr/>
          <a:lstStyle/>
          <a:p>
            <a:endParaRPr lang="en-GB"/>
          </a:p>
        </p:txBody>
      </p:sp>
      <p:sp>
        <p:nvSpPr>
          <p:cNvPr id="322" name="Google Shape;322;p21"/>
          <p:cNvSpPr/>
          <p:nvPr/>
        </p:nvSpPr>
        <p:spPr>
          <a:xfrm>
            <a:off x="8130639" y="2680987"/>
            <a:ext cx="998022" cy="1040834"/>
          </a:xfrm>
          <a:custGeom>
            <a:avLst/>
            <a:gdLst/>
            <a:ahLst/>
            <a:cxnLst/>
            <a:rect l="l" t="t" r="r" b="b"/>
            <a:pathLst>
              <a:path w="1996044" h="2081669" extrusionOk="0">
                <a:moveTo>
                  <a:pt x="0" y="0"/>
                </a:moveTo>
                <a:lnTo>
                  <a:pt x="1996044" y="0"/>
                </a:lnTo>
                <a:lnTo>
                  <a:pt x="1996044" y="2081669"/>
                </a:lnTo>
                <a:lnTo>
                  <a:pt x="0" y="2081669"/>
                </a:lnTo>
                <a:lnTo>
                  <a:pt x="0" y="0"/>
                </a:lnTo>
                <a:close/>
              </a:path>
            </a:pathLst>
          </a:custGeom>
          <a:blipFill rotWithShape="1">
            <a:blip r:embed="rId5">
              <a:alphaModFix/>
            </a:blip>
            <a:stretch>
              <a:fillRect t="-6659" b="-6659"/>
            </a:stretch>
          </a:blipFill>
          <a:ln>
            <a:noFill/>
          </a:ln>
        </p:spPr>
        <p:txBody>
          <a:bodyPr/>
          <a:lstStyle/>
          <a:p>
            <a:endParaRPr lang="en-GB"/>
          </a:p>
        </p:txBody>
      </p:sp>
      <p:sp>
        <p:nvSpPr>
          <p:cNvPr id="323" name="Google Shape;323;p21"/>
          <p:cNvSpPr/>
          <p:nvPr/>
        </p:nvSpPr>
        <p:spPr>
          <a:xfrm>
            <a:off x="8130639" y="3703200"/>
            <a:ext cx="998022" cy="1040835"/>
          </a:xfrm>
          <a:custGeom>
            <a:avLst/>
            <a:gdLst/>
            <a:ahLst/>
            <a:cxnLst/>
            <a:rect l="l" t="t" r="r" b="b"/>
            <a:pathLst>
              <a:path w="1996044" h="2081669" extrusionOk="0">
                <a:moveTo>
                  <a:pt x="0" y="0"/>
                </a:moveTo>
                <a:lnTo>
                  <a:pt x="1996044" y="0"/>
                </a:lnTo>
                <a:lnTo>
                  <a:pt x="1996044" y="2081669"/>
                </a:lnTo>
                <a:lnTo>
                  <a:pt x="0" y="2081669"/>
                </a:lnTo>
                <a:lnTo>
                  <a:pt x="0" y="0"/>
                </a:lnTo>
                <a:close/>
              </a:path>
            </a:pathLst>
          </a:custGeom>
          <a:blipFill rotWithShape="1">
            <a:blip r:embed="rId5">
              <a:alphaModFix/>
            </a:blip>
            <a:stretch>
              <a:fillRect t="-6659" b="-6659"/>
            </a:stretch>
          </a:blipFill>
          <a:ln>
            <a:noFill/>
          </a:ln>
        </p:spPr>
        <p:txBody>
          <a:bodyPr/>
          <a:lstStyle/>
          <a:p>
            <a:endParaRPr lang="en-GB"/>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2499</Words>
  <Application>Microsoft Office PowerPoint</Application>
  <PresentationFormat>On-screen Show (16:9)</PresentationFormat>
  <Paragraphs>194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 Neue</vt:lpstr>
      <vt:lpstr>Poppins</vt:lpstr>
      <vt:lpstr>Montserrat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you hear the phrase EDI - what comes to mind? </vt:lpstr>
      <vt:lpstr>Key learning….</vt:lpstr>
      <vt:lpstr>Key learning….</vt:lpstr>
      <vt:lpstr>Final reflections… </vt:lpstr>
      <vt:lpstr>And Finally - Face to Face Gathering 10th Sept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Natasha Burberry</dc:creator>
  <cp:lastModifiedBy>Natasha Burberry</cp:lastModifiedBy>
  <cp:revision>1</cp:revision>
  <dcterms:modified xsi:type="dcterms:W3CDTF">2024-08-13T07:18:52Z</dcterms:modified>
</cp:coreProperties>
</file>